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2"/>
  </p:notesMasterIdLst>
  <p:sldIdLst>
    <p:sldId id="257" r:id="rId2"/>
    <p:sldId id="2385" r:id="rId3"/>
    <p:sldId id="2386" r:id="rId4"/>
    <p:sldId id="2368" r:id="rId5"/>
    <p:sldId id="2381" r:id="rId6"/>
    <p:sldId id="2347" r:id="rId7"/>
    <p:sldId id="2353" r:id="rId8"/>
    <p:sldId id="2348" r:id="rId9"/>
    <p:sldId id="2346" r:id="rId10"/>
    <p:sldId id="2349" r:id="rId11"/>
    <p:sldId id="2350" r:id="rId12"/>
    <p:sldId id="2378" r:id="rId13"/>
    <p:sldId id="2351" r:id="rId14"/>
    <p:sldId id="2379" r:id="rId15"/>
    <p:sldId id="2352" r:id="rId16"/>
    <p:sldId id="2355" r:id="rId17"/>
    <p:sldId id="2380" r:id="rId18"/>
    <p:sldId id="2389" r:id="rId19"/>
    <p:sldId id="2390" r:id="rId20"/>
    <p:sldId id="2382" r:id="rId21"/>
    <p:sldId id="2310" r:id="rId22"/>
    <p:sldId id="2356" r:id="rId23"/>
    <p:sldId id="2358" r:id="rId24"/>
    <p:sldId id="2357" r:id="rId25"/>
    <p:sldId id="2391" r:id="rId26"/>
    <p:sldId id="2311" r:id="rId27"/>
    <p:sldId id="2392" r:id="rId28"/>
    <p:sldId id="2309" r:id="rId29"/>
    <p:sldId id="2360" r:id="rId30"/>
    <p:sldId id="2361" r:id="rId31"/>
    <p:sldId id="2374" r:id="rId32"/>
    <p:sldId id="2363" r:id="rId33"/>
    <p:sldId id="2364" r:id="rId34"/>
    <p:sldId id="2370" r:id="rId35"/>
    <p:sldId id="2371" r:id="rId36"/>
    <p:sldId id="259" r:id="rId37"/>
    <p:sldId id="2339" r:id="rId38"/>
    <p:sldId id="2340" r:id="rId39"/>
    <p:sldId id="2341" r:id="rId40"/>
    <p:sldId id="2383" r:id="rId41"/>
    <p:sldId id="2372" r:id="rId42"/>
    <p:sldId id="2373" r:id="rId43"/>
    <p:sldId id="2365" r:id="rId44"/>
    <p:sldId id="2366" r:id="rId45"/>
    <p:sldId id="2367" r:id="rId46"/>
    <p:sldId id="2317" r:id="rId47"/>
    <p:sldId id="2326" r:id="rId48"/>
    <p:sldId id="2318" r:id="rId49"/>
    <p:sldId id="2319" r:id="rId50"/>
    <p:sldId id="2320" r:id="rId51"/>
    <p:sldId id="2321" r:id="rId52"/>
    <p:sldId id="2388" r:id="rId53"/>
    <p:sldId id="2323" r:id="rId54"/>
    <p:sldId id="2324" r:id="rId55"/>
    <p:sldId id="2325" r:id="rId56"/>
    <p:sldId id="2327" r:id="rId57"/>
    <p:sldId id="2328" r:id="rId58"/>
    <p:sldId id="2331" r:id="rId59"/>
    <p:sldId id="2329" r:id="rId60"/>
    <p:sldId id="2330" r:id="rId6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7" autoAdjust="0"/>
    <p:restoredTop sz="94660"/>
  </p:normalViewPr>
  <p:slideViewPr>
    <p:cSldViewPr snapToGrid="0">
      <p:cViewPr varScale="1">
        <p:scale>
          <a:sx n="68" d="100"/>
          <a:sy n="68" d="100"/>
        </p:scale>
        <p:origin x="550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0837E45-CE0C-4AF6-B0AB-8A9BA599909A}" type="doc">
      <dgm:prSet loTypeId="urn:microsoft.com/office/officeart/2005/8/layout/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4441796-D264-41A6-BAA4-EDE813CED8B2}">
      <dgm:prSet phldrT="[Text]"/>
      <dgm:spPr/>
      <dgm:t>
        <a:bodyPr/>
        <a:lstStyle/>
        <a:p>
          <a:r>
            <a:rPr lang="en-US" dirty="0"/>
            <a:t>Causal Inference with Experiments</a:t>
          </a:r>
        </a:p>
      </dgm:t>
    </dgm:pt>
    <dgm:pt modelId="{7A2CCC79-9B20-4C30-8ED1-46AEB489D05C}" type="parTrans" cxnId="{BC81BF3F-3408-4487-9DC5-E8C2EA8D9EEA}">
      <dgm:prSet/>
      <dgm:spPr/>
      <dgm:t>
        <a:bodyPr/>
        <a:lstStyle/>
        <a:p>
          <a:endParaRPr lang="en-US"/>
        </a:p>
      </dgm:t>
    </dgm:pt>
    <dgm:pt modelId="{2FEBF32E-156F-48D1-B9D8-13CC56792E78}" type="sibTrans" cxnId="{BC81BF3F-3408-4487-9DC5-E8C2EA8D9EEA}">
      <dgm:prSet/>
      <dgm:spPr/>
      <dgm:t>
        <a:bodyPr/>
        <a:lstStyle/>
        <a:p>
          <a:endParaRPr lang="en-US"/>
        </a:p>
      </dgm:t>
    </dgm:pt>
    <dgm:pt modelId="{DFE7F47A-2661-4C02-ABA6-0729DE48DF09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/>
            <a:t>Prediction with Linear Models</a:t>
          </a:r>
        </a:p>
      </dgm:t>
    </dgm:pt>
    <dgm:pt modelId="{74EB5B6E-638D-4F99-BDF7-3CD0147B0C4B}" type="parTrans" cxnId="{BFA3F3B9-1014-44DA-B507-D69D40E0D4B7}">
      <dgm:prSet/>
      <dgm:spPr/>
      <dgm:t>
        <a:bodyPr/>
        <a:lstStyle/>
        <a:p>
          <a:endParaRPr lang="en-US"/>
        </a:p>
      </dgm:t>
    </dgm:pt>
    <dgm:pt modelId="{2F1AC477-98F6-49FF-94CC-01AA5A0D0C8F}" type="sibTrans" cxnId="{BFA3F3B9-1014-44DA-B507-D69D40E0D4B7}">
      <dgm:prSet/>
      <dgm:spPr/>
      <dgm:t>
        <a:bodyPr/>
        <a:lstStyle/>
        <a:p>
          <a:endParaRPr lang="en-US"/>
        </a:p>
      </dgm:t>
    </dgm:pt>
    <dgm:pt modelId="{FBEB8654-8C81-4799-994F-6DE9D2134DDA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/>
            <a:t>Prediction with High-Dim Linear Models</a:t>
          </a:r>
        </a:p>
      </dgm:t>
    </dgm:pt>
    <dgm:pt modelId="{FA53FD02-EA13-4A4A-AEA4-5A61FEAEB602}" type="parTrans" cxnId="{58578AEB-C993-418B-BC78-96117C142244}">
      <dgm:prSet/>
      <dgm:spPr/>
      <dgm:t>
        <a:bodyPr/>
        <a:lstStyle/>
        <a:p>
          <a:endParaRPr lang="en-US"/>
        </a:p>
      </dgm:t>
    </dgm:pt>
    <dgm:pt modelId="{6AC3E170-E94F-437E-8F93-593CF4C2985E}" type="sibTrans" cxnId="{58578AEB-C993-418B-BC78-96117C142244}">
      <dgm:prSet/>
      <dgm:spPr/>
      <dgm:t>
        <a:bodyPr/>
        <a:lstStyle/>
        <a:p>
          <a:endParaRPr lang="en-US"/>
        </a:p>
      </dgm:t>
    </dgm:pt>
    <dgm:pt modelId="{45A3EB4B-A1B4-4C6F-988D-74884EE91184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/>
            <a:t>Inference on Causal and Predictive Effects with High-Dim Linear Models</a:t>
          </a:r>
        </a:p>
      </dgm:t>
    </dgm:pt>
    <dgm:pt modelId="{30CC1AD6-FE51-44FA-BF38-C5E650DFD65C}" type="parTrans" cxnId="{1A7AB226-2DBD-4273-A292-6F7F224EF5D7}">
      <dgm:prSet/>
      <dgm:spPr/>
      <dgm:t>
        <a:bodyPr/>
        <a:lstStyle/>
        <a:p>
          <a:endParaRPr lang="en-US"/>
        </a:p>
      </dgm:t>
    </dgm:pt>
    <dgm:pt modelId="{99FAC690-C9DB-4668-B91A-E97A39A3C7AD}" type="sibTrans" cxnId="{1A7AB226-2DBD-4273-A292-6F7F224EF5D7}">
      <dgm:prSet/>
      <dgm:spPr/>
      <dgm:t>
        <a:bodyPr/>
        <a:lstStyle/>
        <a:p>
          <a:endParaRPr lang="en-US"/>
        </a:p>
      </dgm:t>
    </dgm:pt>
    <dgm:pt modelId="{6AD5B2D7-47EC-44D4-87BF-33560906A97C}">
      <dgm:prSet phldrT="[Text]"/>
      <dgm:spPr>
        <a:solidFill>
          <a:srgbClr val="7030A0"/>
        </a:solidFill>
      </dgm:spPr>
      <dgm:t>
        <a:bodyPr/>
        <a:lstStyle/>
        <a:p>
          <a:r>
            <a:rPr lang="en-US" dirty="0"/>
            <a:t>Potential Outcomes and Conditional </a:t>
          </a:r>
          <a:r>
            <a:rPr lang="en-US" dirty="0" err="1"/>
            <a:t>Ignorability</a:t>
          </a:r>
          <a:endParaRPr lang="en-US" dirty="0"/>
        </a:p>
      </dgm:t>
    </dgm:pt>
    <dgm:pt modelId="{2A8450D8-F68C-408F-8A21-F196285A6794}" type="parTrans" cxnId="{1DA3D81F-9FA9-4E79-9F55-B4E94905B14F}">
      <dgm:prSet/>
      <dgm:spPr/>
      <dgm:t>
        <a:bodyPr/>
        <a:lstStyle/>
        <a:p>
          <a:endParaRPr lang="en-US"/>
        </a:p>
      </dgm:t>
    </dgm:pt>
    <dgm:pt modelId="{17BC5496-E23F-4887-B7F4-08E1A88B090B}" type="sibTrans" cxnId="{1DA3D81F-9FA9-4E79-9F55-B4E94905B14F}">
      <dgm:prSet/>
      <dgm:spPr/>
      <dgm:t>
        <a:bodyPr/>
        <a:lstStyle/>
        <a:p>
          <a:endParaRPr lang="en-US"/>
        </a:p>
      </dgm:t>
    </dgm:pt>
    <dgm:pt modelId="{37889E61-9CF6-4C8E-9584-24A5977EBD15}">
      <dgm:prSet phldrT="[Text]"/>
      <dgm:spPr>
        <a:solidFill>
          <a:srgbClr val="7030A0"/>
        </a:solidFill>
      </dgm:spPr>
      <dgm:t>
        <a:bodyPr/>
        <a:lstStyle/>
        <a:p>
          <a:r>
            <a:rPr lang="en-US" dirty="0"/>
            <a:t>Structural Equation Models and Conditional Exogeneity</a:t>
          </a:r>
        </a:p>
      </dgm:t>
    </dgm:pt>
    <dgm:pt modelId="{2C966710-37D9-48F1-AC20-05650AB51E4C}" type="parTrans" cxnId="{7CB386FF-64EB-4968-996B-DFC0D00FB741}">
      <dgm:prSet/>
      <dgm:spPr/>
      <dgm:t>
        <a:bodyPr/>
        <a:lstStyle/>
        <a:p>
          <a:endParaRPr lang="en-US"/>
        </a:p>
      </dgm:t>
    </dgm:pt>
    <dgm:pt modelId="{F3421664-0B09-46C7-9B69-B39CA10A80B9}" type="sibTrans" cxnId="{7CB386FF-64EB-4968-996B-DFC0D00FB741}">
      <dgm:prSet/>
      <dgm:spPr/>
      <dgm:t>
        <a:bodyPr/>
        <a:lstStyle/>
        <a:p>
          <a:endParaRPr lang="en-US"/>
        </a:p>
      </dgm:t>
    </dgm:pt>
    <dgm:pt modelId="{1FED0922-E747-4A42-86AC-31BBF42836D8}">
      <dgm:prSet phldrT="[Text]"/>
      <dgm:spPr>
        <a:solidFill>
          <a:srgbClr val="7030A0"/>
        </a:solidFill>
      </dgm:spPr>
      <dgm:t>
        <a:bodyPr/>
        <a:lstStyle/>
        <a:p>
          <a:r>
            <a:rPr lang="en-US" dirty="0"/>
            <a:t>Directed Acyclic Graphs</a:t>
          </a:r>
        </a:p>
      </dgm:t>
    </dgm:pt>
    <dgm:pt modelId="{B6A9D600-E4B7-49AF-88BC-1E4F6746786A}" type="parTrans" cxnId="{B0017124-E0D7-4CAE-B216-3A55B4F1B449}">
      <dgm:prSet/>
      <dgm:spPr/>
      <dgm:t>
        <a:bodyPr/>
        <a:lstStyle/>
        <a:p>
          <a:endParaRPr lang="en-US"/>
        </a:p>
      </dgm:t>
    </dgm:pt>
    <dgm:pt modelId="{6AAC3737-829D-45B2-8D9E-630472872042}" type="sibTrans" cxnId="{B0017124-E0D7-4CAE-B216-3A55B4F1B449}">
      <dgm:prSet/>
      <dgm:spPr/>
      <dgm:t>
        <a:bodyPr/>
        <a:lstStyle/>
        <a:p>
          <a:endParaRPr lang="en-US"/>
        </a:p>
      </dgm:t>
    </dgm:pt>
    <dgm:pt modelId="{2AF6AACC-7976-443F-BF63-E289E37A8BE3}">
      <dgm:prSet phldrT="[Text]"/>
      <dgm:spPr>
        <a:solidFill>
          <a:srgbClr val="00B050"/>
        </a:solidFill>
      </dgm:spPr>
      <dgm:t>
        <a:bodyPr/>
        <a:lstStyle/>
        <a:p>
          <a:r>
            <a:rPr lang="en-US" dirty="0"/>
            <a:t>Prediction with Non-Linear Models</a:t>
          </a:r>
        </a:p>
      </dgm:t>
    </dgm:pt>
    <dgm:pt modelId="{5C48098A-251A-447B-8EDB-F7F92C1E206E}" type="parTrans" cxnId="{5DCD2955-9CFE-47C7-AF05-89783A8B877D}">
      <dgm:prSet/>
      <dgm:spPr/>
      <dgm:t>
        <a:bodyPr/>
        <a:lstStyle/>
        <a:p>
          <a:endParaRPr lang="en-US"/>
        </a:p>
      </dgm:t>
    </dgm:pt>
    <dgm:pt modelId="{4BE593F2-54C4-45DD-B672-C6965A31B58B}" type="sibTrans" cxnId="{5DCD2955-9CFE-47C7-AF05-89783A8B877D}">
      <dgm:prSet/>
      <dgm:spPr/>
      <dgm:t>
        <a:bodyPr/>
        <a:lstStyle/>
        <a:p>
          <a:endParaRPr lang="en-US"/>
        </a:p>
      </dgm:t>
    </dgm:pt>
    <dgm:pt modelId="{E6BCA3F0-0F05-46BF-BE80-C0544D1DA504}">
      <dgm:prSet phldrT="[Text]"/>
      <dgm:spPr>
        <a:solidFill>
          <a:srgbClr val="00B050"/>
        </a:solidFill>
      </dgm:spPr>
      <dgm:t>
        <a:bodyPr/>
        <a:lstStyle/>
        <a:p>
          <a:r>
            <a:rPr lang="en-US" dirty="0"/>
            <a:t>Inference on Causal Effects with Non-Linear Models</a:t>
          </a:r>
        </a:p>
      </dgm:t>
    </dgm:pt>
    <dgm:pt modelId="{68F4EE87-CD53-4AFC-9E9B-A997F1DCCA1A}" type="parTrans" cxnId="{215E8F78-1454-4A69-856A-8ED3EB845B70}">
      <dgm:prSet/>
      <dgm:spPr/>
      <dgm:t>
        <a:bodyPr/>
        <a:lstStyle/>
        <a:p>
          <a:endParaRPr lang="en-US"/>
        </a:p>
      </dgm:t>
    </dgm:pt>
    <dgm:pt modelId="{82920B5D-7F10-4229-957F-13641689B1AD}" type="sibTrans" cxnId="{215E8F78-1454-4A69-856A-8ED3EB845B70}">
      <dgm:prSet/>
      <dgm:spPr/>
      <dgm:t>
        <a:bodyPr/>
        <a:lstStyle/>
        <a:p>
          <a:endParaRPr lang="en-US"/>
        </a:p>
      </dgm:t>
    </dgm:pt>
    <dgm:pt modelId="{ED670C81-F8CD-4900-B977-7CFB3F8CC36A}">
      <dgm:prSet phldrT="[Text]"/>
      <dgm:spPr>
        <a:solidFill>
          <a:schemeClr val="tx2"/>
        </a:solidFill>
      </dgm:spPr>
      <dgm:t>
        <a:bodyPr/>
        <a:lstStyle/>
        <a:p>
          <a:r>
            <a:rPr lang="en-US" dirty="0"/>
            <a:t>Un-observed Confounding and Instruments</a:t>
          </a:r>
        </a:p>
      </dgm:t>
    </dgm:pt>
    <dgm:pt modelId="{B5840004-1566-49FE-B5C3-F798BC348231}" type="parTrans" cxnId="{C2A59F51-468C-4267-B4FD-308CAE80FE99}">
      <dgm:prSet/>
      <dgm:spPr/>
      <dgm:t>
        <a:bodyPr/>
        <a:lstStyle/>
        <a:p>
          <a:endParaRPr lang="en-US"/>
        </a:p>
      </dgm:t>
    </dgm:pt>
    <dgm:pt modelId="{2FDAFCC3-8CC4-490E-B58D-A83240610F36}" type="sibTrans" cxnId="{C2A59F51-468C-4267-B4FD-308CAE80FE99}">
      <dgm:prSet/>
      <dgm:spPr/>
      <dgm:t>
        <a:bodyPr/>
        <a:lstStyle/>
        <a:p>
          <a:endParaRPr lang="en-US"/>
        </a:p>
      </dgm:t>
    </dgm:pt>
    <dgm:pt modelId="{9635A717-162A-4432-84FA-F50E069D11AC}">
      <dgm:prSet phldrT="[Text]"/>
      <dgm:spPr>
        <a:solidFill>
          <a:schemeClr val="tx2"/>
        </a:solidFill>
      </dgm:spPr>
      <dgm:t>
        <a:bodyPr/>
        <a:lstStyle/>
        <a:p>
          <a:r>
            <a:rPr lang="en-US" dirty="0"/>
            <a:t>Advanced Topics</a:t>
          </a:r>
        </a:p>
      </dgm:t>
    </dgm:pt>
    <dgm:pt modelId="{EF5383CD-2619-466F-8A7C-E1CA8B9549A3}" type="parTrans" cxnId="{D09D5BFA-8647-4524-97D8-6BF7512CB2AA}">
      <dgm:prSet/>
      <dgm:spPr/>
      <dgm:t>
        <a:bodyPr/>
        <a:lstStyle/>
        <a:p>
          <a:endParaRPr lang="en-US"/>
        </a:p>
      </dgm:t>
    </dgm:pt>
    <dgm:pt modelId="{54699652-4E6C-4265-B86F-8322C50ACD25}" type="sibTrans" cxnId="{D09D5BFA-8647-4524-97D8-6BF7512CB2AA}">
      <dgm:prSet/>
      <dgm:spPr/>
      <dgm:t>
        <a:bodyPr/>
        <a:lstStyle/>
        <a:p>
          <a:endParaRPr lang="en-US"/>
        </a:p>
      </dgm:t>
    </dgm:pt>
    <dgm:pt modelId="{1A0BB0BF-7B16-4AC5-B41A-15F3BB12ECE9}">
      <dgm:prSet phldrT="[Text]"/>
      <dgm:spPr>
        <a:solidFill>
          <a:schemeClr val="tx2"/>
        </a:solidFill>
      </dgm:spPr>
      <dgm:t>
        <a:bodyPr/>
        <a:lstStyle/>
        <a:p>
          <a:r>
            <a:rPr lang="en-US"/>
            <a:t>Estimation of Heterogeneous Causal Effects</a:t>
          </a:r>
          <a:endParaRPr lang="en-US" dirty="0"/>
        </a:p>
      </dgm:t>
    </dgm:pt>
    <dgm:pt modelId="{0EA153C7-ED0B-4E90-9E85-6F4CB5AEEB9C}" type="parTrans" cxnId="{FD575962-D4CD-46EB-AA8B-B05AD99C366C}">
      <dgm:prSet/>
      <dgm:spPr/>
      <dgm:t>
        <a:bodyPr/>
        <a:lstStyle/>
        <a:p>
          <a:endParaRPr lang="en-US"/>
        </a:p>
      </dgm:t>
    </dgm:pt>
    <dgm:pt modelId="{E881563A-9711-4D52-B12E-065620688B7E}" type="sibTrans" cxnId="{FD575962-D4CD-46EB-AA8B-B05AD99C366C}">
      <dgm:prSet/>
      <dgm:spPr/>
      <dgm:t>
        <a:bodyPr/>
        <a:lstStyle/>
        <a:p>
          <a:endParaRPr lang="en-US"/>
        </a:p>
      </dgm:t>
    </dgm:pt>
    <dgm:pt modelId="{991CCAB3-0275-4BB2-B40C-5F2AED018D7A}" type="pres">
      <dgm:prSet presAssocID="{10837E45-CE0C-4AF6-B0AB-8A9BA599909A}" presName="diagram" presStyleCnt="0">
        <dgm:presLayoutVars>
          <dgm:dir/>
          <dgm:resizeHandles val="exact"/>
        </dgm:presLayoutVars>
      </dgm:prSet>
      <dgm:spPr/>
    </dgm:pt>
    <dgm:pt modelId="{654E8768-037C-49DE-A1DB-DE887DA31B0B}" type="pres">
      <dgm:prSet presAssocID="{34441796-D264-41A6-BAA4-EDE813CED8B2}" presName="node" presStyleLbl="node1" presStyleIdx="0" presStyleCnt="12">
        <dgm:presLayoutVars>
          <dgm:bulletEnabled val="1"/>
        </dgm:presLayoutVars>
      </dgm:prSet>
      <dgm:spPr/>
    </dgm:pt>
    <dgm:pt modelId="{5FD5BCC1-9E24-402A-B9A4-83A57EEA6166}" type="pres">
      <dgm:prSet presAssocID="{2FEBF32E-156F-48D1-B9D8-13CC56792E78}" presName="sibTrans" presStyleLbl="sibTrans2D1" presStyleIdx="0" presStyleCnt="11"/>
      <dgm:spPr/>
    </dgm:pt>
    <dgm:pt modelId="{714A1E25-F9D5-4B0E-8634-F921E253E90D}" type="pres">
      <dgm:prSet presAssocID="{2FEBF32E-156F-48D1-B9D8-13CC56792E78}" presName="connectorText" presStyleLbl="sibTrans2D1" presStyleIdx="0" presStyleCnt="11"/>
      <dgm:spPr/>
    </dgm:pt>
    <dgm:pt modelId="{CFFCBEBA-4E47-45C5-93CE-DCAB879DDAEB}" type="pres">
      <dgm:prSet presAssocID="{DFE7F47A-2661-4C02-ABA6-0729DE48DF09}" presName="node" presStyleLbl="node1" presStyleIdx="1" presStyleCnt="12">
        <dgm:presLayoutVars>
          <dgm:bulletEnabled val="1"/>
        </dgm:presLayoutVars>
      </dgm:prSet>
      <dgm:spPr/>
    </dgm:pt>
    <dgm:pt modelId="{E6321012-EB24-4963-82D0-930510E4F6A2}" type="pres">
      <dgm:prSet presAssocID="{2F1AC477-98F6-49FF-94CC-01AA5A0D0C8F}" presName="sibTrans" presStyleLbl="sibTrans2D1" presStyleIdx="1" presStyleCnt="11"/>
      <dgm:spPr/>
    </dgm:pt>
    <dgm:pt modelId="{CFE6D574-6E5B-4E8C-92B7-D598193C9A7C}" type="pres">
      <dgm:prSet presAssocID="{2F1AC477-98F6-49FF-94CC-01AA5A0D0C8F}" presName="connectorText" presStyleLbl="sibTrans2D1" presStyleIdx="1" presStyleCnt="11"/>
      <dgm:spPr/>
    </dgm:pt>
    <dgm:pt modelId="{215A2429-C01A-4AB5-B742-303D0E1532B6}" type="pres">
      <dgm:prSet presAssocID="{FBEB8654-8C81-4799-994F-6DE9D2134DDA}" presName="node" presStyleLbl="node1" presStyleIdx="2" presStyleCnt="12">
        <dgm:presLayoutVars>
          <dgm:bulletEnabled val="1"/>
        </dgm:presLayoutVars>
      </dgm:prSet>
      <dgm:spPr/>
    </dgm:pt>
    <dgm:pt modelId="{29D0EE36-F422-484A-85A6-285107F92C26}" type="pres">
      <dgm:prSet presAssocID="{6AC3E170-E94F-437E-8F93-593CF4C2985E}" presName="sibTrans" presStyleLbl="sibTrans2D1" presStyleIdx="2" presStyleCnt="11"/>
      <dgm:spPr/>
    </dgm:pt>
    <dgm:pt modelId="{34A2F61E-EA93-4228-B403-07590EF1548F}" type="pres">
      <dgm:prSet presAssocID="{6AC3E170-E94F-437E-8F93-593CF4C2985E}" presName="connectorText" presStyleLbl="sibTrans2D1" presStyleIdx="2" presStyleCnt="11"/>
      <dgm:spPr/>
    </dgm:pt>
    <dgm:pt modelId="{532AC6A3-9D32-422A-8B50-C8B5D1ED0FFD}" type="pres">
      <dgm:prSet presAssocID="{45A3EB4B-A1B4-4C6F-988D-74884EE91184}" presName="node" presStyleLbl="node1" presStyleIdx="3" presStyleCnt="12">
        <dgm:presLayoutVars>
          <dgm:bulletEnabled val="1"/>
        </dgm:presLayoutVars>
      </dgm:prSet>
      <dgm:spPr/>
    </dgm:pt>
    <dgm:pt modelId="{5B2F4D73-29F1-4F2A-A88F-74479DE8360A}" type="pres">
      <dgm:prSet presAssocID="{99FAC690-C9DB-4668-B91A-E97A39A3C7AD}" presName="sibTrans" presStyleLbl="sibTrans2D1" presStyleIdx="3" presStyleCnt="11"/>
      <dgm:spPr/>
    </dgm:pt>
    <dgm:pt modelId="{0699F314-5F01-47C8-9A58-F4E688FC29F9}" type="pres">
      <dgm:prSet presAssocID="{99FAC690-C9DB-4668-B91A-E97A39A3C7AD}" presName="connectorText" presStyleLbl="sibTrans2D1" presStyleIdx="3" presStyleCnt="11"/>
      <dgm:spPr/>
    </dgm:pt>
    <dgm:pt modelId="{FA9C61A7-D71C-4E26-BB75-02F93EF1DA91}" type="pres">
      <dgm:prSet presAssocID="{6AD5B2D7-47EC-44D4-87BF-33560906A97C}" presName="node" presStyleLbl="node1" presStyleIdx="4" presStyleCnt="12">
        <dgm:presLayoutVars>
          <dgm:bulletEnabled val="1"/>
        </dgm:presLayoutVars>
      </dgm:prSet>
      <dgm:spPr/>
    </dgm:pt>
    <dgm:pt modelId="{D24DBE7C-E775-4D75-B363-11A5AAEABD64}" type="pres">
      <dgm:prSet presAssocID="{17BC5496-E23F-4887-B7F4-08E1A88B090B}" presName="sibTrans" presStyleLbl="sibTrans2D1" presStyleIdx="4" presStyleCnt="11"/>
      <dgm:spPr/>
    </dgm:pt>
    <dgm:pt modelId="{EAE1A7D9-C57F-46E7-85FD-55036699664A}" type="pres">
      <dgm:prSet presAssocID="{17BC5496-E23F-4887-B7F4-08E1A88B090B}" presName="connectorText" presStyleLbl="sibTrans2D1" presStyleIdx="4" presStyleCnt="11"/>
      <dgm:spPr/>
    </dgm:pt>
    <dgm:pt modelId="{ECAA4B5B-0698-4AFA-96E6-77AE1D26B1FE}" type="pres">
      <dgm:prSet presAssocID="{37889E61-9CF6-4C8E-9584-24A5977EBD15}" presName="node" presStyleLbl="node1" presStyleIdx="5" presStyleCnt="12">
        <dgm:presLayoutVars>
          <dgm:bulletEnabled val="1"/>
        </dgm:presLayoutVars>
      </dgm:prSet>
      <dgm:spPr/>
    </dgm:pt>
    <dgm:pt modelId="{DFDBDAD3-1419-46EC-BCFA-9A850044C4CD}" type="pres">
      <dgm:prSet presAssocID="{F3421664-0B09-46C7-9B69-B39CA10A80B9}" presName="sibTrans" presStyleLbl="sibTrans2D1" presStyleIdx="5" presStyleCnt="11"/>
      <dgm:spPr/>
    </dgm:pt>
    <dgm:pt modelId="{0CDA5D5A-7C39-4EDE-B0AD-09ECB57E154A}" type="pres">
      <dgm:prSet presAssocID="{F3421664-0B09-46C7-9B69-B39CA10A80B9}" presName="connectorText" presStyleLbl="sibTrans2D1" presStyleIdx="5" presStyleCnt="11"/>
      <dgm:spPr/>
    </dgm:pt>
    <dgm:pt modelId="{05D3B237-1464-40E6-90D7-8935B2A1A65B}" type="pres">
      <dgm:prSet presAssocID="{1FED0922-E747-4A42-86AC-31BBF42836D8}" presName="node" presStyleLbl="node1" presStyleIdx="6" presStyleCnt="12">
        <dgm:presLayoutVars>
          <dgm:bulletEnabled val="1"/>
        </dgm:presLayoutVars>
      </dgm:prSet>
      <dgm:spPr/>
    </dgm:pt>
    <dgm:pt modelId="{6E4F5563-286F-4CC2-B844-19D5160794B6}" type="pres">
      <dgm:prSet presAssocID="{6AAC3737-829D-45B2-8D9E-630472872042}" presName="sibTrans" presStyleLbl="sibTrans2D1" presStyleIdx="6" presStyleCnt="11"/>
      <dgm:spPr/>
    </dgm:pt>
    <dgm:pt modelId="{F280F5B7-F085-4852-988B-BDD7AADB5331}" type="pres">
      <dgm:prSet presAssocID="{6AAC3737-829D-45B2-8D9E-630472872042}" presName="connectorText" presStyleLbl="sibTrans2D1" presStyleIdx="6" presStyleCnt="11"/>
      <dgm:spPr/>
    </dgm:pt>
    <dgm:pt modelId="{D5F9F8B9-B98C-452D-AFAB-EAA03B0B6352}" type="pres">
      <dgm:prSet presAssocID="{2AF6AACC-7976-443F-BF63-E289E37A8BE3}" presName="node" presStyleLbl="node1" presStyleIdx="7" presStyleCnt="12">
        <dgm:presLayoutVars>
          <dgm:bulletEnabled val="1"/>
        </dgm:presLayoutVars>
      </dgm:prSet>
      <dgm:spPr/>
    </dgm:pt>
    <dgm:pt modelId="{3E308776-9A91-45D1-825F-90292745A233}" type="pres">
      <dgm:prSet presAssocID="{4BE593F2-54C4-45DD-B672-C6965A31B58B}" presName="sibTrans" presStyleLbl="sibTrans2D1" presStyleIdx="7" presStyleCnt="11"/>
      <dgm:spPr/>
    </dgm:pt>
    <dgm:pt modelId="{67084216-040B-42FF-92E0-479353BD38C3}" type="pres">
      <dgm:prSet presAssocID="{4BE593F2-54C4-45DD-B672-C6965A31B58B}" presName="connectorText" presStyleLbl="sibTrans2D1" presStyleIdx="7" presStyleCnt="11"/>
      <dgm:spPr/>
    </dgm:pt>
    <dgm:pt modelId="{ACC39D55-B6BE-4C5F-8FD6-A3E8D5E07B59}" type="pres">
      <dgm:prSet presAssocID="{E6BCA3F0-0F05-46BF-BE80-C0544D1DA504}" presName="node" presStyleLbl="node1" presStyleIdx="8" presStyleCnt="12">
        <dgm:presLayoutVars>
          <dgm:bulletEnabled val="1"/>
        </dgm:presLayoutVars>
      </dgm:prSet>
      <dgm:spPr/>
    </dgm:pt>
    <dgm:pt modelId="{B6E4B580-6648-4508-913E-48247E654693}" type="pres">
      <dgm:prSet presAssocID="{82920B5D-7F10-4229-957F-13641689B1AD}" presName="sibTrans" presStyleLbl="sibTrans2D1" presStyleIdx="8" presStyleCnt="11"/>
      <dgm:spPr/>
    </dgm:pt>
    <dgm:pt modelId="{2998E088-7BFD-4AB6-8AC0-B592FB9E3E36}" type="pres">
      <dgm:prSet presAssocID="{82920B5D-7F10-4229-957F-13641689B1AD}" presName="connectorText" presStyleLbl="sibTrans2D1" presStyleIdx="8" presStyleCnt="11"/>
      <dgm:spPr/>
    </dgm:pt>
    <dgm:pt modelId="{FED7D4CF-8D6F-4C60-AD50-09394EDB1804}" type="pres">
      <dgm:prSet presAssocID="{ED670C81-F8CD-4900-B977-7CFB3F8CC36A}" presName="node" presStyleLbl="node1" presStyleIdx="9" presStyleCnt="12">
        <dgm:presLayoutVars>
          <dgm:bulletEnabled val="1"/>
        </dgm:presLayoutVars>
      </dgm:prSet>
      <dgm:spPr/>
    </dgm:pt>
    <dgm:pt modelId="{014CB7E0-7DED-4E65-85C7-B662D8910863}" type="pres">
      <dgm:prSet presAssocID="{2FDAFCC3-8CC4-490E-B58D-A83240610F36}" presName="sibTrans" presStyleLbl="sibTrans2D1" presStyleIdx="9" presStyleCnt="11"/>
      <dgm:spPr/>
    </dgm:pt>
    <dgm:pt modelId="{8068B149-DBCC-4BF4-9263-5EEF45987D35}" type="pres">
      <dgm:prSet presAssocID="{2FDAFCC3-8CC4-490E-B58D-A83240610F36}" presName="connectorText" presStyleLbl="sibTrans2D1" presStyleIdx="9" presStyleCnt="11"/>
      <dgm:spPr/>
    </dgm:pt>
    <dgm:pt modelId="{CACD6E52-2F0D-4CEC-8BB6-0177D120312B}" type="pres">
      <dgm:prSet presAssocID="{1A0BB0BF-7B16-4AC5-B41A-15F3BB12ECE9}" presName="node" presStyleLbl="node1" presStyleIdx="10" presStyleCnt="12">
        <dgm:presLayoutVars>
          <dgm:bulletEnabled val="1"/>
        </dgm:presLayoutVars>
      </dgm:prSet>
      <dgm:spPr/>
    </dgm:pt>
    <dgm:pt modelId="{5F38FFD5-363C-441F-BD1C-321B6A249299}" type="pres">
      <dgm:prSet presAssocID="{E881563A-9711-4D52-B12E-065620688B7E}" presName="sibTrans" presStyleLbl="sibTrans2D1" presStyleIdx="10" presStyleCnt="11"/>
      <dgm:spPr/>
    </dgm:pt>
    <dgm:pt modelId="{468F567A-8A86-4958-8124-7D39B9C3588D}" type="pres">
      <dgm:prSet presAssocID="{E881563A-9711-4D52-B12E-065620688B7E}" presName="connectorText" presStyleLbl="sibTrans2D1" presStyleIdx="10" presStyleCnt="11"/>
      <dgm:spPr/>
    </dgm:pt>
    <dgm:pt modelId="{741E5167-9599-498D-9E8F-4F7AED7BE6C1}" type="pres">
      <dgm:prSet presAssocID="{9635A717-162A-4432-84FA-F50E069D11AC}" presName="node" presStyleLbl="node1" presStyleIdx="11" presStyleCnt="12">
        <dgm:presLayoutVars>
          <dgm:bulletEnabled val="1"/>
        </dgm:presLayoutVars>
      </dgm:prSet>
      <dgm:spPr/>
    </dgm:pt>
  </dgm:ptLst>
  <dgm:cxnLst>
    <dgm:cxn modelId="{545C8405-3DD0-4025-AFD0-B67DD089E13E}" type="presOf" srcId="{99FAC690-C9DB-4668-B91A-E97A39A3C7AD}" destId="{5B2F4D73-29F1-4F2A-A88F-74479DE8360A}" srcOrd="0" destOrd="0" presId="urn:microsoft.com/office/officeart/2005/8/layout/process5"/>
    <dgm:cxn modelId="{26BE560D-EEAD-4F21-B0D1-CB9F5A3B8AFF}" type="presOf" srcId="{FBEB8654-8C81-4799-994F-6DE9D2134DDA}" destId="{215A2429-C01A-4AB5-B742-303D0E1532B6}" srcOrd="0" destOrd="0" presId="urn:microsoft.com/office/officeart/2005/8/layout/process5"/>
    <dgm:cxn modelId="{C149B00E-19E3-4B4C-90FD-D3DAACD8FAC2}" type="presOf" srcId="{4BE593F2-54C4-45DD-B672-C6965A31B58B}" destId="{3E308776-9A91-45D1-825F-90292745A233}" srcOrd="0" destOrd="0" presId="urn:microsoft.com/office/officeart/2005/8/layout/process5"/>
    <dgm:cxn modelId="{B9EF471C-F727-415F-9163-5AA6468F1FD6}" type="presOf" srcId="{6AAC3737-829D-45B2-8D9E-630472872042}" destId="{6E4F5563-286F-4CC2-B844-19D5160794B6}" srcOrd="0" destOrd="0" presId="urn:microsoft.com/office/officeart/2005/8/layout/process5"/>
    <dgm:cxn modelId="{1DA3D81F-9FA9-4E79-9F55-B4E94905B14F}" srcId="{10837E45-CE0C-4AF6-B0AB-8A9BA599909A}" destId="{6AD5B2D7-47EC-44D4-87BF-33560906A97C}" srcOrd="4" destOrd="0" parTransId="{2A8450D8-F68C-408F-8A21-F196285A6794}" sibTransId="{17BC5496-E23F-4887-B7F4-08E1A88B090B}"/>
    <dgm:cxn modelId="{B0017124-E0D7-4CAE-B216-3A55B4F1B449}" srcId="{10837E45-CE0C-4AF6-B0AB-8A9BA599909A}" destId="{1FED0922-E747-4A42-86AC-31BBF42836D8}" srcOrd="6" destOrd="0" parTransId="{B6A9D600-E4B7-49AF-88BC-1E4F6746786A}" sibTransId="{6AAC3737-829D-45B2-8D9E-630472872042}"/>
    <dgm:cxn modelId="{1A7AB226-2DBD-4273-A292-6F7F224EF5D7}" srcId="{10837E45-CE0C-4AF6-B0AB-8A9BA599909A}" destId="{45A3EB4B-A1B4-4C6F-988D-74884EE91184}" srcOrd="3" destOrd="0" parTransId="{30CC1AD6-FE51-44FA-BF38-C5E650DFD65C}" sibTransId="{99FAC690-C9DB-4668-B91A-E97A39A3C7AD}"/>
    <dgm:cxn modelId="{F32EE526-2D6C-4B2B-95BE-7E7F7CB4F720}" type="presOf" srcId="{E881563A-9711-4D52-B12E-065620688B7E}" destId="{5F38FFD5-363C-441F-BD1C-321B6A249299}" srcOrd="0" destOrd="0" presId="urn:microsoft.com/office/officeart/2005/8/layout/process5"/>
    <dgm:cxn modelId="{4B042028-1F3B-4EA4-8462-7F7449DF832F}" type="presOf" srcId="{2FDAFCC3-8CC4-490E-B58D-A83240610F36}" destId="{014CB7E0-7DED-4E65-85C7-B662D8910863}" srcOrd="0" destOrd="0" presId="urn:microsoft.com/office/officeart/2005/8/layout/process5"/>
    <dgm:cxn modelId="{9F54103A-CDBC-4154-81FE-C76CA1989BB2}" type="presOf" srcId="{F3421664-0B09-46C7-9B69-B39CA10A80B9}" destId="{0CDA5D5A-7C39-4EDE-B0AD-09ECB57E154A}" srcOrd="1" destOrd="0" presId="urn:microsoft.com/office/officeart/2005/8/layout/process5"/>
    <dgm:cxn modelId="{1C30A83F-42FD-4BBB-A07B-2DBC5C2B6A4E}" type="presOf" srcId="{6AAC3737-829D-45B2-8D9E-630472872042}" destId="{F280F5B7-F085-4852-988B-BDD7AADB5331}" srcOrd="1" destOrd="0" presId="urn:microsoft.com/office/officeart/2005/8/layout/process5"/>
    <dgm:cxn modelId="{BC81BF3F-3408-4487-9DC5-E8C2EA8D9EEA}" srcId="{10837E45-CE0C-4AF6-B0AB-8A9BA599909A}" destId="{34441796-D264-41A6-BAA4-EDE813CED8B2}" srcOrd="0" destOrd="0" parTransId="{7A2CCC79-9B20-4C30-8ED1-46AEB489D05C}" sibTransId="{2FEBF32E-156F-48D1-B9D8-13CC56792E78}"/>
    <dgm:cxn modelId="{3D21CA5E-A555-4D63-AE45-D61BFB9C01CE}" type="presOf" srcId="{1A0BB0BF-7B16-4AC5-B41A-15F3BB12ECE9}" destId="{CACD6E52-2F0D-4CEC-8BB6-0177D120312B}" srcOrd="0" destOrd="0" presId="urn:microsoft.com/office/officeart/2005/8/layout/process5"/>
    <dgm:cxn modelId="{0C2BFE61-7BE1-4126-8540-5E473A2F7077}" type="presOf" srcId="{82920B5D-7F10-4229-957F-13641689B1AD}" destId="{2998E088-7BFD-4AB6-8AC0-B592FB9E3E36}" srcOrd="1" destOrd="0" presId="urn:microsoft.com/office/officeart/2005/8/layout/process5"/>
    <dgm:cxn modelId="{FD575962-D4CD-46EB-AA8B-B05AD99C366C}" srcId="{10837E45-CE0C-4AF6-B0AB-8A9BA599909A}" destId="{1A0BB0BF-7B16-4AC5-B41A-15F3BB12ECE9}" srcOrd="10" destOrd="0" parTransId="{0EA153C7-ED0B-4E90-9E85-6F4CB5AEEB9C}" sibTransId="{E881563A-9711-4D52-B12E-065620688B7E}"/>
    <dgm:cxn modelId="{68657264-82CE-4480-AAD1-2E08036A560A}" type="presOf" srcId="{2F1AC477-98F6-49FF-94CC-01AA5A0D0C8F}" destId="{CFE6D574-6E5B-4E8C-92B7-D598193C9A7C}" srcOrd="1" destOrd="0" presId="urn:microsoft.com/office/officeart/2005/8/layout/process5"/>
    <dgm:cxn modelId="{F704D749-9EC7-4699-8DAA-C7D2ACA81696}" type="presOf" srcId="{2FEBF32E-156F-48D1-B9D8-13CC56792E78}" destId="{714A1E25-F9D5-4B0E-8634-F921E253E90D}" srcOrd="1" destOrd="0" presId="urn:microsoft.com/office/officeart/2005/8/layout/process5"/>
    <dgm:cxn modelId="{197FB04E-CF25-430B-92BA-3A07CA1D149A}" type="presOf" srcId="{2FDAFCC3-8CC4-490E-B58D-A83240610F36}" destId="{8068B149-DBCC-4BF4-9263-5EEF45987D35}" srcOrd="1" destOrd="0" presId="urn:microsoft.com/office/officeart/2005/8/layout/process5"/>
    <dgm:cxn modelId="{048F0D4F-4963-49E3-B693-BCB353092C77}" type="presOf" srcId="{17BC5496-E23F-4887-B7F4-08E1A88B090B}" destId="{D24DBE7C-E775-4D75-B363-11A5AAEABD64}" srcOrd="0" destOrd="0" presId="urn:microsoft.com/office/officeart/2005/8/layout/process5"/>
    <dgm:cxn modelId="{1DB19A50-180C-4802-A0F4-FC1F4DADF1D0}" type="presOf" srcId="{DFE7F47A-2661-4C02-ABA6-0729DE48DF09}" destId="{CFFCBEBA-4E47-45C5-93CE-DCAB879DDAEB}" srcOrd="0" destOrd="0" presId="urn:microsoft.com/office/officeart/2005/8/layout/process5"/>
    <dgm:cxn modelId="{C2A59F51-468C-4267-B4FD-308CAE80FE99}" srcId="{10837E45-CE0C-4AF6-B0AB-8A9BA599909A}" destId="{ED670C81-F8CD-4900-B977-7CFB3F8CC36A}" srcOrd="9" destOrd="0" parTransId="{B5840004-1566-49FE-B5C3-F798BC348231}" sibTransId="{2FDAFCC3-8CC4-490E-B58D-A83240610F36}"/>
    <dgm:cxn modelId="{5DCD2955-9CFE-47C7-AF05-89783A8B877D}" srcId="{10837E45-CE0C-4AF6-B0AB-8A9BA599909A}" destId="{2AF6AACC-7976-443F-BF63-E289E37A8BE3}" srcOrd="7" destOrd="0" parTransId="{5C48098A-251A-447B-8EDB-F7F92C1E206E}" sibTransId="{4BE593F2-54C4-45DD-B672-C6965A31B58B}"/>
    <dgm:cxn modelId="{8C9C5E77-E634-41AC-A21A-04738F3B4275}" type="presOf" srcId="{6AC3E170-E94F-437E-8F93-593CF4C2985E}" destId="{29D0EE36-F422-484A-85A6-285107F92C26}" srcOrd="0" destOrd="0" presId="urn:microsoft.com/office/officeart/2005/8/layout/process5"/>
    <dgm:cxn modelId="{215E8F78-1454-4A69-856A-8ED3EB845B70}" srcId="{10837E45-CE0C-4AF6-B0AB-8A9BA599909A}" destId="{E6BCA3F0-0F05-46BF-BE80-C0544D1DA504}" srcOrd="8" destOrd="0" parTransId="{68F4EE87-CD53-4AFC-9E9B-A997F1DCCA1A}" sibTransId="{82920B5D-7F10-4229-957F-13641689B1AD}"/>
    <dgm:cxn modelId="{6B781979-6282-4185-A199-9B3854E6C63F}" type="presOf" srcId="{17BC5496-E23F-4887-B7F4-08E1A88B090B}" destId="{EAE1A7D9-C57F-46E7-85FD-55036699664A}" srcOrd="1" destOrd="0" presId="urn:microsoft.com/office/officeart/2005/8/layout/process5"/>
    <dgm:cxn modelId="{4F22FE84-C060-499B-8B2F-C5EDF302BDB8}" type="presOf" srcId="{2F1AC477-98F6-49FF-94CC-01AA5A0D0C8F}" destId="{E6321012-EB24-4963-82D0-930510E4F6A2}" srcOrd="0" destOrd="0" presId="urn:microsoft.com/office/officeart/2005/8/layout/process5"/>
    <dgm:cxn modelId="{4A92E789-B961-4CFD-91D3-2C808647AA1E}" type="presOf" srcId="{34441796-D264-41A6-BAA4-EDE813CED8B2}" destId="{654E8768-037C-49DE-A1DB-DE887DA31B0B}" srcOrd="0" destOrd="0" presId="urn:microsoft.com/office/officeart/2005/8/layout/process5"/>
    <dgm:cxn modelId="{0586E88B-4B29-448D-BEE3-3DCC1EB556EE}" type="presOf" srcId="{F3421664-0B09-46C7-9B69-B39CA10A80B9}" destId="{DFDBDAD3-1419-46EC-BCFA-9A850044C4CD}" srcOrd="0" destOrd="0" presId="urn:microsoft.com/office/officeart/2005/8/layout/process5"/>
    <dgm:cxn modelId="{2174A68E-C1B2-4685-B7FE-98019AD18C8F}" type="presOf" srcId="{E6BCA3F0-0F05-46BF-BE80-C0544D1DA504}" destId="{ACC39D55-B6BE-4C5F-8FD6-A3E8D5E07B59}" srcOrd="0" destOrd="0" presId="urn:microsoft.com/office/officeart/2005/8/layout/process5"/>
    <dgm:cxn modelId="{EC008893-14B8-4969-880C-BE44B10D64BF}" type="presOf" srcId="{37889E61-9CF6-4C8E-9584-24A5977EBD15}" destId="{ECAA4B5B-0698-4AFA-96E6-77AE1D26B1FE}" srcOrd="0" destOrd="0" presId="urn:microsoft.com/office/officeart/2005/8/layout/process5"/>
    <dgm:cxn modelId="{21C7A695-AB1D-4966-B74C-26ADDF11AD30}" type="presOf" srcId="{1FED0922-E747-4A42-86AC-31BBF42836D8}" destId="{05D3B237-1464-40E6-90D7-8935B2A1A65B}" srcOrd="0" destOrd="0" presId="urn:microsoft.com/office/officeart/2005/8/layout/process5"/>
    <dgm:cxn modelId="{A387D19B-5B36-4333-BB38-7CC93A831AEF}" type="presOf" srcId="{6AC3E170-E94F-437E-8F93-593CF4C2985E}" destId="{34A2F61E-EA93-4228-B403-07590EF1548F}" srcOrd="1" destOrd="0" presId="urn:microsoft.com/office/officeart/2005/8/layout/process5"/>
    <dgm:cxn modelId="{825D2FA7-6F28-4024-AF8B-5639CFD32610}" type="presOf" srcId="{99FAC690-C9DB-4668-B91A-E97A39A3C7AD}" destId="{0699F314-5F01-47C8-9A58-F4E688FC29F9}" srcOrd="1" destOrd="0" presId="urn:microsoft.com/office/officeart/2005/8/layout/process5"/>
    <dgm:cxn modelId="{8032CFAC-3D7F-41DC-B5CF-CCD508111CCC}" type="presOf" srcId="{4BE593F2-54C4-45DD-B672-C6965A31B58B}" destId="{67084216-040B-42FF-92E0-479353BD38C3}" srcOrd="1" destOrd="0" presId="urn:microsoft.com/office/officeart/2005/8/layout/process5"/>
    <dgm:cxn modelId="{716B7CB0-5A5A-4ABD-A893-2F5C8B36BDA2}" type="presOf" srcId="{9635A717-162A-4432-84FA-F50E069D11AC}" destId="{741E5167-9599-498D-9E8F-4F7AED7BE6C1}" srcOrd="0" destOrd="0" presId="urn:microsoft.com/office/officeart/2005/8/layout/process5"/>
    <dgm:cxn modelId="{DB6EE5B2-22C5-4E22-83E3-95D4C8BDF33A}" type="presOf" srcId="{2FEBF32E-156F-48D1-B9D8-13CC56792E78}" destId="{5FD5BCC1-9E24-402A-B9A4-83A57EEA6166}" srcOrd="0" destOrd="0" presId="urn:microsoft.com/office/officeart/2005/8/layout/process5"/>
    <dgm:cxn modelId="{EBF538B7-5E9F-44C5-A2A6-130478CF4E22}" type="presOf" srcId="{10837E45-CE0C-4AF6-B0AB-8A9BA599909A}" destId="{991CCAB3-0275-4BB2-B40C-5F2AED018D7A}" srcOrd="0" destOrd="0" presId="urn:microsoft.com/office/officeart/2005/8/layout/process5"/>
    <dgm:cxn modelId="{46CA2BB8-F0AC-4606-BDE6-FEF946BF2DF3}" type="presOf" srcId="{2AF6AACC-7976-443F-BF63-E289E37A8BE3}" destId="{D5F9F8B9-B98C-452D-AFAB-EAA03B0B6352}" srcOrd="0" destOrd="0" presId="urn:microsoft.com/office/officeart/2005/8/layout/process5"/>
    <dgm:cxn modelId="{BFA3F3B9-1014-44DA-B507-D69D40E0D4B7}" srcId="{10837E45-CE0C-4AF6-B0AB-8A9BA599909A}" destId="{DFE7F47A-2661-4C02-ABA6-0729DE48DF09}" srcOrd="1" destOrd="0" parTransId="{74EB5B6E-638D-4F99-BDF7-3CD0147B0C4B}" sibTransId="{2F1AC477-98F6-49FF-94CC-01AA5A0D0C8F}"/>
    <dgm:cxn modelId="{73DA5CC8-4B82-4694-B422-795C2B28BCBF}" type="presOf" srcId="{E881563A-9711-4D52-B12E-065620688B7E}" destId="{468F567A-8A86-4958-8124-7D39B9C3588D}" srcOrd="1" destOrd="0" presId="urn:microsoft.com/office/officeart/2005/8/layout/process5"/>
    <dgm:cxn modelId="{65112FCB-382C-4225-A9D5-40920623EC4B}" type="presOf" srcId="{45A3EB4B-A1B4-4C6F-988D-74884EE91184}" destId="{532AC6A3-9D32-422A-8B50-C8B5D1ED0FFD}" srcOrd="0" destOrd="0" presId="urn:microsoft.com/office/officeart/2005/8/layout/process5"/>
    <dgm:cxn modelId="{FC04D1DD-8494-477F-8D06-20A601244BD2}" type="presOf" srcId="{6AD5B2D7-47EC-44D4-87BF-33560906A97C}" destId="{FA9C61A7-D71C-4E26-BB75-02F93EF1DA91}" srcOrd="0" destOrd="0" presId="urn:microsoft.com/office/officeart/2005/8/layout/process5"/>
    <dgm:cxn modelId="{58578AEB-C993-418B-BC78-96117C142244}" srcId="{10837E45-CE0C-4AF6-B0AB-8A9BA599909A}" destId="{FBEB8654-8C81-4799-994F-6DE9D2134DDA}" srcOrd="2" destOrd="0" parTransId="{FA53FD02-EA13-4A4A-AEA4-5A61FEAEB602}" sibTransId="{6AC3E170-E94F-437E-8F93-593CF4C2985E}"/>
    <dgm:cxn modelId="{95D6F6EC-EE58-4FC1-97E9-DEEBB1DF4B4E}" type="presOf" srcId="{82920B5D-7F10-4229-957F-13641689B1AD}" destId="{B6E4B580-6648-4508-913E-48247E654693}" srcOrd="0" destOrd="0" presId="urn:microsoft.com/office/officeart/2005/8/layout/process5"/>
    <dgm:cxn modelId="{3510B7F4-3462-4577-8655-47447313E43A}" type="presOf" srcId="{ED670C81-F8CD-4900-B977-7CFB3F8CC36A}" destId="{FED7D4CF-8D6F-4C60-AD50-09394EDB1804}" srcOrd="0" destOrd="0" presId="urn:microsoft.com/office/officeart/2005/8/layout/process5"/>
    <dgm:cxn modelId="{D09D5BFA-8647-4524-97D8-6BF7512CB2AA}" srcId="{10837E45-CE0C-4AF6-B0AB-8A9BA599909A}" destId="{9635A717-162A-4432-84FA-F50E069D11AC}" srcOrd="11" destOrd="0" parTransId="{EF5383CD-2619-466F-8A7C-E1CA8B9549A3}" sibTransId="{54699652-4E6C-4265-B86F-8322C50ACD25}"/>
    <dgm:cxn modelId="{7CB386FF-64EB-4968-996B-DFC0D00FB741}" srcId="{10837E45-CE0C-4AF6-B0AB-8A9BA599909A}" destId="{37889E61-9CF6-4C8E-9584-24A5977EBD15}" srcOrd="5" destOrd="0" parTransId="{2C966710-37D9-48F1-AC20-05650AB51E4C}" sibTransId="{F3421664-0B09-46C7-9B69-B39CA10A80B9}"/>
    <dgm:cxn modelId="{E9F21892-ABF8-4E91-80BC-7C744B1EE98B}" type="presParOf" srcId="{991CCAB3-0275-4BB2-B40C-5F2AED018D7A}" destId="{654E8768-037C-49DE-A1DB-DE887DA31B0B}" srcOrd="0" destOrd="0" presId="urn:microsoft.com/office/officeart/2005/8/layout/process5"/>
    <dgm:cxn modelId="{29D80092-8453-426D-951F-E1A108F0D857}" type="presParOf" srcId="{991CCAB3-0275-4BB2-B40C-5F2AED018D7A}" destId="{5FD5BCC1-9E24-402A-B9A4-83A57EEA6166}" srcOrd="1" destOrd="0" presId="urn:microsoft.com/office/officeart/2005/8/layout/process5"/>
    <dgm:cxn modelId="{4D14A5B1-2457-49CB-93E9-DA917773C961}" type="presParOf" srcId="{5FD5BCC1-9E24-402A-B9A4-83A57EEA6166}" destId="{714A1E25-F9D5-4B0E-8634-F921E253E90D}" srcOrd="0" destOrd="0" presId="urn:microsoft.com/office/officeart/2005/8/layout/process5"/>
    <dgm:cxn modelId="{1C3CE309-B99E-473B-9D3A-4DE73C42825D}" type="presParOf" srcId="{991CCAB3-0275-4BB2-B40C-5F2AED018D7A}" destId="{CFFCBEBA-4E47-45C5-93CE-DCAB879DDAEB}" srcOrd="2" destOrd="0" presId="urn:microsoft.com/office/officeart/2005/8/layout/process5"/>
    <dgm:cxn modelId="{75EF833D-322E-4518-852B-14ED4945602A}" type="presParOf" srcId="{991CCAB3-0275-4BB2-B40C-5F2AED018D7A}" destId="{E6321012-EB24-4963-82D0-930510E4F6A2}" srcOrd="3" destOrd="0" presId="urn:microsoft.com/office/officeart/2005/8/layout/process5"/>
    <dgm:cxn modelId="{BB6C1B69-9643-4B2D-97CD-A1209B5CD744}" type="presParOf" srcId="{E6321012-EB24-4963-82D0-930510E4F6A2}" destId="{CFE6D574-6E5B-4E8C-92B7-D598193C9A7C}" srcOrd="0" destOrd="0" presId="urn:microsoft.com/office/officeart/2005/8/layout/process5"/>
    <dgm:cxn modelId="{D8495F9C-7301-4DFD-B2BC-12A96B6385D8}" type="presParOf" srcId="{991CCAB3-0275-4BB2-B40C-5F2AED018D7A}" destId="{215A2429-C01A-4AB5-B742-303D0E1532B6}" srcOrd="4" destOrd="0" presId="urn:microsoft.com/office/officeart/2005/8/layout/process5"/>
    <dgm:cxn modelId="{AD77A436-BC7A-466D-816E-65EA89C19625}" type="presParOf" srcId="{991CCAB3-0275-4BB2-B40C-5F2AED018D7A}" destId="{29D0EE36-F422-484A-85A6-285107F92C26}" srcOrd="5" destOrd="0" presId="urn:microsoft.com/office/officeart/2005/8/layout/process5"/>
    <dgm:cxn modelId="{28FB7098-6C2E-4D3C-9C2E-4CF3E5AA4E60}" type="presParOf" srcId="{29D0EE36-F422-484A-85A6-285107F92C26}" destId="{34A2F61E-EA93-4228-B403-07590EF1548F}" srcOrd="0" destOrd="0" presId="urn:microsoft.com/office/officeart/2005/8/layout/process5"/>
    <dgm:cxn modelId="{BB203243-FB3B-4601-B88B-BDA75609CEAA}" type="presParOf" srcId="{991CCAB3-0275-4BB2-B40C-5F2AED018D7A}" destId="{532AC6A3-9D32-422A-8B50-C8B5D1ED0FFD}" srcOrd="6" destOrd="0" presId="urn:microsoft.com/office/officeart/2005/8/layout/process5"/>
    <dgm:cxn modelId="{0B477A14-79CD-4401-A4AB-81F6925E5672}" type="presParOf" srcId="{991CCAB3-0275-4BB2-B40C-5F2AED018D7A}" destId="{5B2F4D73-29F1-4F2A-A88F-74479DE8360A}" srcOrd="7" destOrd="0" presId="urn:microsoft.com/office/officeart/2005/8/layout/process5"/>
    <dgm:cxn modelId="{C320D0BD-DCBE-44FB-BBF0-C5031C711B7B}" type="presParOf" srcId="{5B2F4D73-29F1-4F2A-A88F-74479DE8360A}" destId="{0699F314-5F01-47C8-9A58-F4E688FC29F9}" srcOrd="0" destOrd="0" presId="urn:microsoft.com/office/officeart/2005/8/layout/process5"/>
    <dgm:cxn modelId="{D3F7B897-CD53-4029-AA1E-075426BADAA4}" type="presParOf" srcId="{991CCAB3-0275-4BB2-B40C-5F2AED018D7A}" destId="{FA9C61A7-D71C-4E26-BB75-02F93EF1DA91}" srcOrd="8" destOrd="0" presId="urn:microsoft.com/office/officeart/2005/8/layout/process5"/>
    <dgm:cxn modelId="{BBE85C4B-E6D3-4E22-9458-8D3CE3A4FFF2}" type="presParOf" srcId="{991CCAB3-0275-4BB2-B40C-5F2AED018D7A}" destId="{D24DBE7C-E775-4D75-B363-11A5AAEABD64}" srcOrd="9" destOrd="0" presId="urn:microsoft.com/office/officeart/2005/8/layout/process5"/>
    <dgm:cxn modelId="{046202B6-2146-465F-8D4C-69BFD1084B90}" type="presParOf" srcId="{D24DBE7C-E775-4D75-B363-11A5AAEABD64}" destId="{EAE1A7D9-C57F-46E7-85FD-55036699664A}" srcOrd="0" destOrd="0" presId="urn:microsoft.com/office/officeart/2005/8/layout/process5"/>
    <dgm:cxn modelId="{20970DCC-D5AA-4E54-A84A-EFB3B8CE7369}" type="presParOf" srcId="{991CCAB3-0275-4BB2-B40C-5F2AED018D7A}" destId="{ECAA4B5B-0698-4AFA-96E6-77AE1D26B1FE}" srcOrd="10" destOrd="0" presId="urn:microsoft.com/office/officeart/2005/8/layout/process5"/>
    <dgm:cxn modelId="{5C86BCC4-3B5C-44FE-AC75-95ADCC1FD981}" type="presParOf" srcId="{991CCAB3-0275-4BB2-B40C-5F2AED018D7A}" destId="{DFDBDAD3-1419-46EC-BCFA-9A850044C4CD}" srcOrd="11" destOrd="0" presId="urn:microsoft.com/office/officeart/2005/8/layout/process5"/>
    <dgm:cxn modelId="{E12125C6-3563-4373-82BE-B05C9C743A01}" type="presParOf" srcId="{DFDBDAD3-1419-46EC-BCFA-9A850044C4CD}" destId="{0CDA5D5A-7C39-4EDE-B0AD-09ECB57E154A}" srcOrd="0" destOrd="0" presId="urn:microsoft.com/office/officeart/2005/8/layout/process5"/>
    <dgm:cxn modelId="{40C81719-C656-4C70-B613-6C3D47FAFCE0}" type="presParOf" srcId="{991CCAB3-0275-4BB2-B40C-5F2AED018D7A}" destId="{05D3B237-1464-40E6-90D7-8935B2A1A65B}" srcOrd="12" destOrd="0" presId="urn:microsoft.com/office/officeart/2005/8/layout/process5"/>
    <dgm:cxn modelId="{0EB30A2F-5317-41CC-B461-4093B65B6F99}" type="presParOf" srcId="{991CCAB3-0275-4BB2-B40C-5F2AED018D7A}" destId="{6E4F5563-286F-4CC2-B844-19D5160794B6}" srcOrd="13" destOrd="0" presId="urn:microsoft.com/office/officeart/2005/8/layout/process5"/>
    <dgm:cxn modelId="{8F8D6389-6BDE-4763-B517-62FE45552E7D}" type="presParOf" srcId="{6E4F5563-286F-4CC2-B844-19D5160794B6}" destId="{F280F5B7-F085-4852-988B-BDD7AADB5331}" srcOrd="0" destOrd="0" presId="urn:microsoft.com/office/officeart/2005/8/layout/process5"/>
    <dgm:cxn modelId="{ADE9992A-0AAA-4B5F-AC09-18BC7704D7E9}" type="presParOf" srcId="{991CCAB3-0275-4BB2-B40C-5F2AED018D7A}" destId="{D5F9F8B9-B98C-452D-AFAB-EAA03B0B6352}" srcOrd="14" destOrd="0" presId="urn:microsoft.com/office/officeart/2005/8/layout/process5"/>
    <dgm:cxn modelId="{18E91D1A-E045-4B1B-A31E-56B69D5D5453}" type="presParOf" srcId="{991CCAB3-0275-4BB2-B40C-5F2AED018D7A}" destId="{3E308776-9A91-45D1-825F-90292745A233}" srcOrd="15" destOrd="0" presId="urn:microsoft.com/office/officeart/2005/8/layout/process5"/>
    <dgm:cxn modelId="{B277590A-AB07-4241-B15C-185073D9610D}" type="presParOf" srcId="{3E308776-9A91-45D1-825F-90292745A233}" destId="{67084216-040B-42FF-92E0-479353BD38C3}" srcOrd="0" destOrd="0" presId="urn:microsoft.com/office/officeart/2005/8/layout/process5"/>
    <dgm:cxn modelId="{2962068A-9FD8-4E31-9C91-FF15BEA288DD}" type="presParOf" srcId="{991CCAB3-0275-4BB2-B40C-5F2AED018D7A}" destId="{ACC39D55-B6BE-4C5F-8FD6-A3E8D5E07B59}" srcOrd="16" destOrd="0" presId="urn:microsoft.com/office/officeart/2005/8/layout/process5"/>
    <dgm:cxn modelId="{3AEFB321-5DB8-44E1-8FD5-83468F3B12FA}" type="presParOf" srcId="{991CCAB3-0275-4BB2-B40C-5F2AED018D7A}" destId="{B6E4B580-6648-4508-913E-48247E654693}" srcOrd="17" destOrd="0" presId="urn:microsoft.com/office/officeart/2005/8/layout/process5"/>
    <dgm:cxn modelId="{3CE0A82B-D338-4B91-87A6-721961FE2860}" type="presParOf" srcId="{B6E4B580-6648-4508-913E-48247E654693}" destId="{2998E088-7BFD-4AB6-8AC0-B592FB9E3E36}" srcOrd="0" destOrd="0" presId="urn:microsoft.com/office/officeart/2005/8/layout/process5"/>
    <dgm:cxn modelId="{CBAF60FF-1424-49D1-A418-481715EB8ED8}" type="presParOf" srcId="{991CCAB3-0275-4BB2-B40C-5F2AED018D7A}" destId="{FED7D4CF-8D6F-4C60-AD50-09394EDB1804}" srcOrd="18" destOrd="0" presId="urn:microsoft.com/office/officeart/2005/8/layout/process5"/>
    <dgm:cxn modelId="{86AEE622-2612-48D8-BC11-9A4C5572018C}" type="presParOf" srcId="{991CCAB3-0275-4BB2-B40C-5F2AED018D7A}" destId="{014CB7E0-7DED-4E65-85C7-B662D8910863}" srcOrd="19" destOrd="0" presId="urn:microsoft.com/office/officeart/2005/8/layout/process5"/>
    <dgm:cxn modelId="{C39E9FC4-D7D9-40F1-BD12-E20EC4831865}" type="presParOf" srcId="{014CB7E0-7DED-4E65-85C7-B662D8910863}" destId="{8068B149-DBCC-4BF4-9263-5EEF45987D35}" srcOrd="0" destOrd="0" presId="urn:microsoft.com/office/officeart/2005/8/layout/process5"/>
    <dgm:cxn modelId="{837E73FD-9E7E-4F5D-B3A0-BF8DC6C6E3CA}" type="presParOf" srcId="{991CCAB3-0275-4BB2-B40C-5F2AED018D7A}" destId="{CACD6E52-2F0D-4CEC-8BB6-0177D120312B}" srcOrd="20" destOrd="0" presId="urn:microsoft.com/office/officeart/2005/8/layout/process5"/>
    <dgm:cxn modelId="{AF823C6C-717B-4AB5-9A79-5B9A9DAC9DA6}" type="presParOf" srcId="{991CCAB3-0275-4BB2-B40C-5F2AED018D7A}" destId="{5F38FFD5-363C-441F-BD1C-321B6A249299}" srcOrd="21" destOrd="0" presId="urn:microsoft.com/office/officeart/2005/8/layout/process5"/>
    <dgm:cxn modelId="{B4518260-93AF-46DB-8FFA-FAFF796E13EA}" type="presParOf" srcId="{5F38FFD5-363C-441F-BD1C-321B6A249299}" destId="{468F567A-8A86-4958-8124-7D39B9C3588D}" srcOrd="0" destOrd="0" presId="urn:microsoft.com/office/officeart/2005/8/layout/process5"/>
    <dgm:cxn modelId="{E4E4F843-2785-4A5D-964E-D39A4D810B92}" type="presParOf" srcId="{991CCAB3-0275-4BB2-B40C-5F2AED018D7A}" destId="{741E5167-9599-498D-9E8F-4F7AED7BE6C1}" srcOrd="22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0837E45-CE0C-4AF6-B0AB-8A9BA599909A}" type="doc">
      <dgm:prSet loTypeId="urn:microsoft.com/office/officeart/2005/8/layout/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4441796-D264-41A6-BAA4-EDE813CED8B2}">
      <dgm:prSet phldrT="[Text]"/>
      <dgm:spPr/>
      <dgm:t>
        <a:bodyPr/>
        <a:lstStyle/>
        <a:p>
          <a:r>
            <a:rPr lang="en-US" dirty="0"/>
            <a:t>Causal Inference with Experiments</a:t>
          </a:r>
        </a:p>
      </dgm:t>
    </dgm:pt>
    <dgm:pt modelId="{7A2CCC79-9B20-4C30-8ED1-46AEB489D05C}" type="parTrans" cxnId="{BC81BF3F-3408-4487-9DC5-E8C2EA8D9EEA}">
      <dgm:prSet/>
      <dgm:spPr/>
      <dgm:t>
        <a:bodyPr/>
        <a:lstStyle/>
        <a:p>
          <a:endParaRPr lang="en-US"/>
        </a:p>
      </dgm:t>
    </dgm:pt>
    <dgm:pt modelId="{2FEBF32E-156F-48D1-B9D8-13CC56792E78}" type="sibTrans" cxnId="{BC81BF3F-3408-4487-9DC5-E8C2EA8D9EEA}">
      <dgm:prSet/>
      <dgm:spPr/>
      <dgm:t>
        <a:bodyPr/>
        <a:lstStyle/>
        <a:p>
          <a:endParaRPr lang="en-US"/>
        </a:p>
      </dgm:t>
    </dgm:pt>
    <dgm:pt modelId="{DFE7F47A-2661-4C02-ABA6-0729DE48DF09}">
      <dgm:prSet phldrT="[Text]"/>
      <dgm:spPr>
        <a:solidFill>
          <a:schemeClr val="bg2"/>
        </a:solidFill>
      </dgm:spPr>
      <dgm:t>
        <a:bodyPr/>
        <a:lstStyle/>
        <a:p>
          <a:r>
            <a:rPr lang="en-US" dirty="0"/>
            <a:t>Prediction with Linear Models</a:t>
          </a:r>
        </a:p>
      </dgm:t>
    </dgm:pt>
    <dgm:pt modelId="{74EB5B6E-638D-4F99-BDF7-3CD0147B0C4B}" type="parTrans" cxnId="{BFA3F3B9-1014-44DA-B507-D69D40E0D4B7}">
      <dgm:prSet/>
      <dgm:spPr/>
      <dgm:t>
        <a:bodyPr/>
        <a:lstStyle/>
        <a:p>
          <a:endParaRPr lang="en-US"/>
        </a:p>
      </dgm:t>
    </dgm:pt>
    <dgm:pt modelId="{2F1AC477-98F6-49FF-94CC-01AA5A0D0C8F}" type="sibTrans" cxnId="{BFA3F3B9-1014-44DA-B507-D69D40E0D4B7}">
      <dgm:prSet/>
      <dgm:spPr/>
      <dgm:t>
        <a:bodyPr/>
        <a:lstStyle/>
        <a:p>
          <a:endParaRPr lang="en-US"/>
        </a:p>
      </dgm:t>
    </dgm:pt>
    <dgm:pt modelId="{FBEB8654-8C81-4799-994F-6DE9D2134DDA}">
      <dgm:prSet phldrT="[Text]"/>
      <dgm:spPr>
        <a:solidFill>
          <a:schemeClr val="bg2"/>
        </a:solidFill>
      </dgm:spPr>
      <dgm:t>
        <a:bodyPr/>
        <a:lstStyle/>
        <a:p>
          <a:r>
            <a:rPr lang="en-US" dirty="0"/>
            <a:t>Prediction with High-Dim Linear Models</a:t>
          </a:r>
        </a:p>
      </dgm:t>
    </dgm:pt>
    <dgm:pt modelId="{FA53FD02-EA13-4A4A-AEA4-5A61FEAEB602}" type="parTrans" cxnId="{58578AEB-C993-418B-BC78-96117C142244}">
      <dgm:prSet/>
      <dgm:spPr/>
      <dgm:t>
        <a:bodyPr/>
        <a:lstStyle/>
        <a:p>
          <a:endParaRPr lang="en-US"/>
        </a:p>
      </dgm:t>
    </dgm:pt>
    <dgm:pt modelId="{6AC3E170-E94F-437E-8F93-593CF4C2985E}" type="sibTrans" cxnId="{58578AEB-C993-418B-BC78-96117C142244}">
      <dgm:prSet/>
      <dgm:spPr/>
      <dgm:t>
        <a:bodyPr/>
        <a:lstStyle/>
        <a:p>
          <a:endParaRPr lang="en-US"/>
        </a:p>
      </dgm:t>
    </dgm:pt>
    <dgm:pt modelId="{45A3EB4B-A1B4-4C6F-988D-74884EE91184}">
      <dgm:prSet phldrT="[Text]"/>
      <dgm:spPr>
        <a:solidFill>
          <a:schemeClr val="bg2"/>
        </a:solidFill>
      </dgm:spPr>
      <dgm:t>
        <a:bodyPr/>
        <a:lstStyle/>
        <a:p>
          <a:r>
            <a:rPr lang="en-US" dirty="0"/>
            <a:t>Inference on Causal and Predictive Effects with High-Dim Linear Models</a:t>
          </a:r>
        </a:p>
      </dgm:t>
    </dgm:pt>
    <dgm:pt modelId="{30CC1AD6-FE51-44FA-BF38-C5E650DFD65C}" type="parTrans" cxnId="{1A7AB226-2DBD-4273-A292-6F7F224EF5D7}">
      <dgm:prSet/>
      <dgm:spPr/>
      <dgm:t>
        <a:bodyPr/>
        <a:lstStyle/>
        <a:p>
          <a:endParaRPr lang="en-US"/>
        </a:p>
      </dgm:t>
    </dgm:pt>
    <dgm:pt modelId="{99FAC690-C9DB-4668-B91A-E97A39A3C7AD}" type="sibTrans" cxnId="{1A7AB226-2DBD-4273-A292-6F7F224EF5D7}">
      <dgm:prSet/>
      <dgm:spPr/>
      <dgm:t>
        <a:bodyPr/>
        <a:lstStyle/>
        <a:p>
          <a:endParaRPr lang="en-US"/>
        </a:p>
      </dgm:t>
    </dgm:pt>
    <dgm:pt modelId="{6AD5B2D7-47EC-44D4-87BF-33560906A97C}">
      <dgm:prSet phldrT="[Text]"/>
      <dgm:spPr>
        <a:solidFill>
          <a:schemeClr val="bg2"/>
        </a:solidFill>
      </dgm:spPr>
      <dgm:t>
        <a:bodyPr/>
        <a:lstStyle/>
        <a:p>
          <a:r>
            <a:rPr lang="en-US" dirty="0"/>
            <a:t>Potential Outcomes and Conditional </a:t>
          </a:r>
          <a:r>
            <a:rPr lang="en-US" dirty="0" err="1"/>
            <a:t>Ignorability</a:t>
          </a:r>
          <a:endParaRPr lang="en-US" dirty="0"/>
        </a:p>
      </dgm:t>
    </dgm:pt>
    <dgm:pt modelId="{2A8450D8-F68C-408F-8A21-F196285A6794}" type="parTrans" cxnId="{1DA3D81F-9FA9-4E79-9F55-B4E94905B14F}">
      <dgm:prSet/>
      <dgm:spPr/>
      <dgm:t>
        <a:bodyPr/>
        <a:lstStyle/>
        <a:p>
          <a:endParaRPr lang="en-US"/>
        </a:p>
      </dgm:t>
    </dgm:pt>
    <dgm:pt modelId="{17BC5496-E23F-4887-B7F4-08E1A88B090B}" type="sibTrans" cxnId="{1DA3D81F-9FA9-4E79-9F55-B4E94905B14F}">
      <dgm:prSet/>
      <dgm:spPr/>
      <dgm:t>
        <a:bodyPr/>
        <a:lstStyle/>
        <a:p>
          <a:endParaRPr lang="en-US"/>
        </a:p>
      </dgm:t>
    </dgm:pt>
    <dgm:pt modelId="{37889E61-9CF6-4C8E-9584-24A5977EBD15}">
      <dgm:prSet phldrT="[Text]"/>
      <dgm:spPr>
        <a:solidFill>
          <a:schemeClr val="bg2"/>
        </a:solidFill>
      </dgm:spPr>
      <dgm:t>
        <a:bodyPr/>
        <a:lstStyle/>
        <a:p>
          <a:r>
            <a:rPr lang="en-US" dirty="0"/>
            <a:t>Structural Equation Models and Conditional Exogeneity</a:t>
          </a:r>
        </a:p>
      </dgm:t>
    </dgm:pt>
    <dgm:pt modelId="{2C966710-37D9-48F1-AC20-05650AB51E4C}" type="parTrans" cxnId="{7CB386FF-64EB-4968-996B-DFC0D00FB741}">
      <dgm:prSet/>
      <dgm:spPr/>
      <dgm:t>
        <a:bodyPr/>
        <a:lstStyle/>
        <a:p>
          <a:endParaRPr lang="en-US"/>
        </a:p>
      </dgm:t>
    </dgm:pt>
    <dgm:pt modelId="{F3421664-0B09-46C7-9B69-B39CA10A80B9}" type="sibTrans" cxnId="{7CB386FF-64EB-4968-996B-DFC0D00FB741}">
      <dgm:prSet/>
      <dgm:spPr/>
      <dgm:t>
        <a:bodyPr/>
        <a:lstStyle/>
        <a:p>
          <a:endParaRPr lang="en-US"/>
        </a:p>
      </dgm:t>
    </dgm:pt>
    <dgm:pt modelId="{1FED0922-E747-4A42-86AC-31BBF42836D8}">
      <dgm:prSet phldrT="[Text]"/>
      <dgm:spPr>
        <a:solidFill>
          <a:schemeClr val="bg2"/>
        </a:solidFill>
      </dgm:spPr>
      <dgm:t>
        <a:bodyPr/>
        <a:lstStyle/>
        <a:p>
          <a:r>
            <a:rPr lang="en-US" dirty="0"/>
            <a:t>Directed Acyclic Graphs</a:t>
          </a:r>
        </a:p>
      </dgm:t>
    </dgm:pt>
    <dgm:pt modelId="{B6A9D600-E4B7-49AF-88BC-1E4F6746786A}" type="parTrans" cxnId="{B0017124-E0D7-4CAE-B216-3A55B4F1B449}">
      <dgm:prSet/>
      <dgm:spPr/>
      <dgm:t>
        <a:bodyPr/>
        <a:lstStyle/>
        <a:p>
          <a:endParaRPr lang="en-US"/>
        </a:p>
      </dgm:t>
    </dgm:pt>
    <dgm:pt modelId="{6AAC3737-829D-45B2-8D9E-630472872042}" type="sibTrans" cxnId="{B0017124-E0D7-4CAE-B216-3A55B4F1B449}">
      <dgm:prSet/>
      <dgm:spPr/>
      <dgm:t>
        <a:bodyPr/>
        <a:lstStyle/>
        <a:p>
          <a:endParaRPr lang="en-US"/>
        </a:p>
      </dgm:t>
    </dgm:pt>
    <dgm:pt modelId="{2AF6AACC-7976-443F-BF63-E289E37A8BE3}">
      <dgm:prSet phldrT="[Text]"/>
      <dgm:spPr>
        <a:solidFill>
          <a:schemeClr val="bg2"/>
        </a:solidFill>
      </dgm:spPr>
      <dgm:t>
        <a:bodyPr/>
        <a:lstStyle/>
        <a:p>
          <a:r>
            <a:rPr lang="en-US" dirty="0"/>
            <a:t>Prediction with Non-Linear Models</a:t>
          </a:r>
        </a:p>
      </dgm:t>
    </dgm:pt>
    <dgm:pt modelId="{5C48098A-251A-447B-8EDB-F7F92C1E206E}" type="parTrans" cxnId="{5DCD2955-9CFE-47C7-AF05-89783A8B877D}">
      <dgm:prSet/>
      <dgm:spPr/>
      <dgm:t>
        <a:bodyPr/>
        <a:lstStyle/>
        <a:p>
          <a:endParaRPr lang="en-US"/>
        </a:p>
      </dgm:t>
    </dgm:pt>
    <dgm:pt modelId="{4BE593F2-54C4-45DD-B672-C6965A31B58B}" type="sibTrans" cxnId="{5DCD2955-9CFE-47C7-AF05-89783A8B877D}">
      <dgm:prSet/>
      <dgm:spPr/>
      <dgm:t>
        <a:bodyPr/>
        <a:lstStyle/>
        <a:p>
          <a:endParaRPr lang="en-US"/>
        </a:p>
      </dgm:t>
    </dgm:pt>
    <dgm:pt modelId="{E6BCA3F0-0F05-46BF-BE80-C0544D1DA504}">
      <dgm:prSet phldrT="[Text]"/>
      <dgm:spPr>
        <a:solidFill>
          <a:schemeClr val="bg2"/>
        </a:solidFill>
      </dgm:spPr>
      <dgm:t>
        <a:bodyPr/>
        <a:lstStyle/>
        <a:p>
          <a:r>
            <a:rPr lang="en-US" dirty="0"/>
            <a:t>Inference on Causal Effects with Non-Linear Models</a:t>
          </a:r>
        </a:p>
      </dgm:t>
    </dgm:pt>
    <dgm:pt modelId="{68F4EE87-CD53-4AFC-9E9B-A997F1DCCA1A}" type="parTrans" cxnId="{215E8F78-1454-4A69-856A-8ED3EB845B70}">
      <dgm:prSet/>
      <dgm:spPr/>
      <dgm:t>
        <a:bodyPr/>
        <a:lstStyle/>
        <a:p>
          <a:endParaRPr lang="en-US"/>
        </a:p>
      </dgm:t>
    </dgm:pt>
    <dgm:pt modelId="{82920B5D-7F10-4229-957F-13641689B1AD}" type="sibTrans" cxnId="{215E8F78-1454-4A69-856A-8ED3EB845B70}">
      <dgm:prSet/>
      <dgm:spPr/>
      <dgm:t>
        <a:bodyPr/>
        <a:lstStyle/>
        <a:p>
          <a:endParaRPr lang="en-US"/>
        </a:p>
      </dgm:t>
    </dgm:pt>
    <dgm:pt modelId="{ED670C81-F8CD-4900-B977-7CFB3F8CC36A}">
      <dgm:prSet phldrT="[Text]"/>
      <dgm:spPr>
        <a:solidFill>
          <a:schemeClr val="bg2"/>
        </a:solidFill>
      </dgm:spPr>
      <dgm:t>
        <a:bodyPr/>
        <a:lstStyle/>
        <a:p>
          <a:r>
            <a:rPr lang="en-US" dirty="0"/>
            <a:t>Un-observed Confounding and Instruments</a:t>
          </a:r>
        </a:p>
      </dgm:t>
    </dgm:pt>
    <dgm:pt modelId="{B5840004-1566-49FE-B5C3-F798BC348231}" type="parTrans" cxnId="{C2A59F51-468C-4267-B4FD-308CAE80FE99}">
      <dgm:prSet/>
      <dgm:spPr/>
      <dgm:t>
        <a:bodyPr/>
        <a:lstStyle/>
        <a:p>
          <a:endParaRPr lang="en-US"/>
        </a:p>
      </dgm:t>
    </dgm:pt>
    <dgm:pt modelId="{2FDAFCC3-8CC4-490E-B58D-A83240610F36}" type="sibTrans" cxnId="{C2A59F51-468C-4267-B4FD-308CAE80FE99}">
      <dgm:prSet/>
      <dgm:spPr/>
      <dgm:t>
        <a:bodyPr/>
        <a:lstStyle/>
        <a:p>
          <a:endParaRPr lang="en-US"/>
        </a:p>
      </dgm:t>
    </dgm:pt>
    <dgm:pt modelId="{9635A717-162A-4432-84FA-F50E069D11AC}">
      <dgm:prSet phldrT="[Text]"/>
      <dgm:spPr>
        <a:solidFill>
          <a:schemeClr val="bg2"/>
        </a:solidFill>
      </dgm:spPr>
      <dgm:t>
        <a:bodyPr/>
        <a:lstStyle/>
        <a:p>
          <a:r>
            <a:rPr lang="en-US" dirty="0"/>
            <a:t>Advanced Topics</a:t>
          </a:r>
        </a:p>
      </dgm:t>
    </dgm:pt>
    <dgm:pt modelId="{EF5383CD-2619-466F-8A7C-E1CA8B9549A3}" type="parTrans" cxnId="{D09D5BFA-8647-4524-97D8-6BF7512CB2AA}">
      <dgm:prSet/>
      <dgm:spPr/>
      <dgm:t>
        <a:bodyPr/>
        <a:lstStyle/>
        <a:p>
          <a:endParaRPr lang="en-US"/>
        </a:p>
      </dgm:t>
    </dgm:pt>
    <dgm:pt modelId="{54699652-4E6C-4265-B86F-8322C50ACD25}" type="sibTrans" cxnId="{D09D5BFA-8647-4524-97D8-6BF7512CB2AA}">
      <dgm:prSet/>
      <dgm:spPr/>
      <dgm:t>
        <a:bodyPr/>
        <a:lstStyle/>
        <a:p>
          <a:endParaRPr lang="en-US"/>
        </a:p>
      </dgm:t>
    </dgm:pt>
    <dgm:pt modelId="{D526ED57-CB5B-46EB-BD9A-B18152240867}">
      <dgm:prSet phldrT="[Text]"/>
      <dgm:spPr>
        <a:solidFill>
          <a:schemeClr val="bg2"/>
        </a:solidFill>
      </dgm:spPr>
      <dgm:t>
        <a:bodyPr/>
        <a:lstStyle/>
        <a:p>
          <a:r>
            <a:rPr lang="en-US"/>
            <a:t>Estimation of Heterogeneous Causal Effects</a:t>
          </a:r>
          <a:endParaRPr lang="en-US" dirty="0"/>
        </a:p>
      </dgm:t>
    </dgm:pt>
    <dgm:pt modelId="{26991708-98AD-4945-A6E5-55D6A5475CFA}" type="parTrans" cxnId="{BA61C637-576A-4877-A0EF-9B7F751EFB47}">
      <dgm:prSet/>
      <dgm:spPr/>
      <dgm:t>
        <a:bodyPr/>
        <a:lstStyle/>
        <a:p>
          <a:endParaRPr lang="en-US"/>
        </a:p>
      </dgm:t>
    </dgm:pt>
    <dgm:pt modelId="{35231D8F-A559-4C9C-AD50-2D31194CB621}" type="sibTrans" cxnId="{BA61C637-576A-4877-A0EF-9B7F751EFB47}">
      <dgm:prSet/>
      <dgm:spPr/>
      <dgm:t>
        <a:bodyPr/>
        <a:lstStyle/>
        <a:p>
          <a:endParaRPr lang="en-US"/>
        </a:p>
      </dgm:t>
    </dgm:pt>
    <dgm:pt modelId="{991CCAB3-0275-4BB2-B40C-5F2AED018D7A}" type="pres">
      <dgm:prSet presAssocID="{10837E45-CE0C-4AF6-B0AB-8A9BA599909A}" presName="diagram" presStyleCnt="0">
        <dgm:presLayoutVars>
          <dgm:dir/>
          <dgm:resizeHandles val="exact"/>
        </dgm:presLayoutVars>
      </dgm:prSet>
      <dgm:spPr/>
    </dgm:pt>
    <dgm:pt modelId="{654E8768-037C-49DE-A1DB-DE887DA31B0B}" type="pres">
      <dgm:prSet presAssocID="{34441796-D264-41A6-BAA4-EDE813CED8B2}" presName="node" presStyleLbl="node1" presStyleIdx="0" presStyleCnt="12">
        <dgm:presLayoutVars>
          <dgm:bulletEnabled val="1"/>
        </dgm:presLayoutVars>
      </dgm:prSet>
      <dgm:spPr/>
    </dgm:pt>
    <dgm:pt modelId="{5FD5BCC1-9E24-402A-B9A4-83A57EEA6166}" type="pres">
      <dgm:prSet presAssocID="{2FEBF32E-156F-48D1-B9D8-13CC56792E78}" presName="sibTrans" presStyleLbl="sibTrans2D1" presStyleIdx="0" presStyleCnt="11"/>
      <dgm:spPr/>
    </dgm:pt>
    <dgm:pt modelId="{714A1E25-F9D5-4B0E-8634-F921E253E90D}" type="pres">
      <dgm:prSet presAssocID="{2FEBF32E-156F-48D1-B9D8-13CC56792E78}" presName="connectorText" presStyleLbl="sibTrans2D1" presStyleIdx="0" presStyleCnt="11"/>
      <dgm:spPr/>
    </dgm:pt>
    <dgm:pt modelId="{CFFCBEBA-4E47-45C5-93CE-DCAB879DDAEB}" type="pres">
      <dgm:prSet presAssocID="{DFE7F47A-2661-4C02-ABA6-0729DE48DF09}" presName="node" presStyleLbl="node1" presStyleIdx="1" presStyleCnt="12">
        <dgm:presLayoutVars>
          <dgm:bulletEnabled val="1"/>
        </dgm:presLayoutVars>
      </dgm:prSet>
      <dgm:spPr/>
    </dgm:pt>
    <dgm:pt modelId="{E6321012-EB24-4963-82D0-930510E4F6A2}" type="pres">
      <dgm:prSet presAssocID="{2F1AC477-98F6-49FF-94CC-01AA5A0D0C8F}" presName="sibTrans" presStyleLbl="sibTrans2D1" presStyleIdx="1" presStyleCnt="11"/>
      <dgm:spPr/>
    </dgm:pt>
    <dgm:pt modelId="{CFE6D574-6E5B-4E8C-92B7-D598193C9A7C}" type="pres">
      <dgm:prSet presAssocID="{2F1AC477-98F6-49FF-94CC-01AA5A0D0C8F}" presName="connectorText" presStyleLbl="sibTrans2D1" presStyleIdx="1" presStyleCnt="11"/>
      <dgm:spPr/>
    </dgm:pt>
    <dgm:pt modelId="{215A2429-C01A-4AB5-B742-303D0E1532B6}" type="pres">
      <dgm:prSet presAssocID="{FBEB8654-8C81-4799-994F-6DE9D2134DDA}" presName="node" presStyleLbl="node1" presStyleIdx="2" presStyleCnt="12">
        <dgm:presLayoutVars>
          <dgm:bulletEnabled val="1"/>
        </dgm:presLayoutVars>
      </dgm:prSet>
      <dgm:spPr/>
    </dgm:pt>
    <dgm:pt modelId="{29D0EE36-F422-484A-85A6-285107F92C26}" type="pres">
      <dgm:prSet presAssocID="{6AC3E170-E94F-437E-8F93-593CF4C2985E}" presName="sibTrans" presStyleLbl="sibTrans2D1" presStyleIdx="2" presStyleCnt="11"/>
      <dgm:spPr/>
    </dgm:pt>
    <dgm:pt modelId="{34A2F61E-EA93-4228-B403-07590EF1548F}" type="pres">
      <dgm:prSet presAssocID="{6AC3E170-E94F-437E-8F93-593CF4C2985E}" presName="connectorText" presStyleLbl="sibTrans2D1" presStyleIdx="2" presStyleCnt="11"/>
      <dgm:spPr/>
    </dgm:pt>
    <dgm:pt modelId="{532AC6A3-9D32-422A-8B50-C8B5D1ED0FFD}" type="pres">
      <dgm:prSet presAssocID="{45A3EB4B-A1B4-4C6F-988D-74884EE91184}" presName="node" presStyleLbl="node1" presStyleIdx="3" presStyleCnt="12">
        <dgm:presLayoutVars>
          <dgm:bulletEnabled val="1"/>
        </dgm:presLayoutVars>
      </dgm:prSet>
      <dgm:spPr/>
    </dgm:pt>
    <dgm:pt modelId="{5B2F4D73-29F1-4F2A-A88F-74479DE8360A}" type="pres">
      <dgm:prSet presAssocID="{99FAC690-C9DB-4668-B91A-E97A39A3C7AD}" presName="sibTrans" presStyleLbl="sibTrans2D1" presStyleIdx="3" presStyleCnt="11"/>
      <dgm:spPr/>
    </dgm:pt>
    <dgm:pt modelId="{0699F314-5F01-47C8-9A58-F4E688FC29F9}" type="pres">
      <dgm:prSet presAssocID="{99FAC690-C9DB-4668-B91A-E97A39A3C7AD}" presName="connectorText" presStyleLbl="sibTrans2D1" presStyleIdx="3" presStyleCnt="11"/>
      <dgm:spPr/>
    </dgm:pt>
    <dgm:pt modelId="{FA9C61A7-D71C-4E26-BB75-02F93EF1DA91}" type="pres">
      <dgm:prSet presAssocID="{6AD5B2D7-47EC-44D4-87BF-33560906A97C}" presName="node" presStyleLbl="node1" presStyleIdx="4" presStyleCnt="12">
        <dgm:presLayoutVars>
          <dgm:bulletEnabled val="1"/>
        </dgm:presLayoutVars>
      </dgm:prSet>
      <dgm:spPr/>
    </dgm:pt>
    <dgm:pt modelId="{D24DBE7C-E775-4D75-B363-11A5AAEABD64}" type="pres">
      <dgm:prSet presAssocID="{17BC5496-E23F-4887-B7F4-08E1A88B090B}" presName="sibTrans" presStyleLbl="sibTrans2D1" presStyleIdx="4" presStyleCnt="11"/>
      <dgm:spPr/>
    </dgm:pt>
    <dgm:pt modelId="{EAE1A7D9-C57F-46E7-85FD-55036699664A}" type="pres">
      <dgm:prSet presAssocID="{17BC5496-E23F-4887-B7F4-08E1A88B090B}" presName="connectorText" presStyleLbl="sibTrans2D1" presStyleIdx="4" presStyleCnt="11"/>
      <dgm:spPr/>
    </dgm:pt>
    <dgm:pt modelId="{ECAA4B5B-0698-4AFA-96E6-77AE1D26B1FE}" type="pres">
      <dgm:prSet presAssocID="{37889E61-9CF6-4C8E-9584-24A5977EBD15}" presName="node" presStyleLbl="node1" presStyleIdx="5" presStyleCnt="12">
        <dgm:presLayoutVars>
          <dgm:bulletEnabled val="1"/>
        </dgm:presLayoutVars>
      </dgm:prSet>
      <dgm:spPr/>
    </dgm:pt>
    <dgm:pt modelId="{DFDBDAD3-1419-46EC-BCFA-9A850044C4CD}" type="pres">
      <dgm:prSet presAssocID="{F3421664-0B09-46C7-9B69-B39CA10A80B9}" presName="sibTrans" presStyleLbl="sibTrans2D1" presStyleIdx="5" presStyleCnt="11"/>
      <dgm:spPr/>
    </dgm:pt>
    <dgm:pt modelId="{0CDA5D5A-7C39-4EDE-B0AD-09ECB57E154A}" type="pres">
      <dgm:prSet presAssocID="{F3421664-0B09-46C7-9B69-B39CA10A80B9}" presName="connectorText" presStyleLbl="sibTrans2D1" presStyleIdx="5" presStyleCnt="11"/>
      <dgm:spPr/>
    </dgm:pt>
    <dgm:pt modelId="{05D3B237-1464-40E6-90D7-8935B2A1A65B}" type="pres">
      <dgm:prSet presAssocID="{1FED0922-E747-4A42-86AC-31BBF42836D8}" presName="node" presStyleLbl="node1" presStyleIdx="6" presStyleCnt="12">
        <dgm:presLayoutVars>
          <dgm:bulletEnabled val="1"/>
        </dgm:presLayoutVars>
      </dgm:prSet>
      <dgm:spPr/>
    </dgm:pt>
    <dgm:pt modelId="{6E4F5563-286F-4CC2-B844-19D5160794B6}" type="pres">
      <dgm:prSet presAssocID="{6AAC3737-829D-45B2-8D9E-630472872042}" presName="sibTrans" presStyleLbl="sibTrans2D1" presStyleIdx="6" presStyleCnt="11"/>
      <dgm:spPr/>
    </dgm:pt>
    <dgm:pt modelId="{F280F5B7-F085-4852-988B-BDD7AADB5331}" type="pres">
      <dgm:prSet presAssocID="{6AAC3737-829D-45B2-8D9E-630472872042}" presName="connectorText" presStyleLbl="sibTrans2D1" presStyleIdx="6" presStyleCnt="11"/>
      <dgm:spPr/>
    </dgm:pt>
    <dgm:pt modelId="{D5F9F8B9-B98C-452D-AFAB-EAA03B0B6352}" type="pres">
      <dgm:prSet presAssocID="{2AF6AACC-7976-443F-BF63-E289E37A8BE3}" presName="node" presStyleLbl="node1" presStyleIdx="7" presStyleCnt="12">
        <dgm:presLayoutVars>
          <dgm:bulletEnabled val="1"/>
        </dgm:presLayoutVars>
      </dgm:prSet>
      <dgm:spPr/>
    </dgm:pt>
    <dgm:pt modelId="{3E308776-9A91-45D1-825F-90292745A233}" type="pres">
      <dgm:prSet presAssocID="{4BE593F2-54C4-45DD-B672-C6965A31B58B}" presName="sibTrans" presStyleLbl="sibTrans2D1" presStyleIdx="7" presStyleCnt="11"/>
      <dgm:spPr/>
    </dgm:pt>
    <dgm:pt modelId="{67084216-040B-42FF-92E0-479353BD38C3}" type="pres">
      <dgm:prSet presAssocID="{4BE593F2-54C4-45DD-B672-C6965A31B58B}" presName="connectorText" presStyleLbl="sibTrans2D1" presStyleIdx="7" presStyleCnt="11"/>
      <dgm:spPr/>
    </dgm:pt>
    <dgm:pt modelId="{ACC39D55-B6BE-4C5F-8FD6-A3E8D5E07B59}" type="pres">
      <dgm:prSet presAssocID="{E6BCA3F0-0F05-46BF-BE80-C0544D1DA504}" presName="node" presStyleLbl="node1" presStyleIdx="8" presStyleCnt="12">
        <dgm:presLayoutVars>
          <dgm:bulletEnabled val="1"/>
        </dgm:presLayoutVars>
      </dgm:prSet>
      <dgm:spPr/>
    </dgm:pt>
    <dgm:pt modelId="{B6E4B580-6648-4508-913E-48247E654693}" type="pres">
      <dgm:prSet presAssocID="{82920B5D-7F10-4229-957F-13641689B1AD}" presName="sibTrans" presStyleLbl="sibTrans2D1" presStyleIdx="8" presStyleCnt="11"/>
      <dgm:spPr/>
    </dgm:pt>
    <dgm:pt modelId="{2998E088-7BFD-4AB6-8AC0-B592FB9E3E36}" type="pres">
      <dgm:prSet presAssocID="{82920B5D-7F10-4229-957F-13641689B1AD}" presName="connectorText" presStyleLbl="sibTrans2D1" presStyleIdx="8" presStyleCnt="11"/>
      <dgm:spPr/>
    </dgm:pt>
    <dgm:pt modelId="{FED7D4CF-8D6F-4C60-AD50-09394EDB1804}" type="pres">
      <dgm:prSet presAssocID="{ED670C81-F8CD-4900-B977-7CFB3F8CC36A}" presName="node" presStyleLbl="node1" presStyleIdx="9" presStyleCnt="12">
        <dgm:presLayoutVars>
          <dgm:bulletEnabled val="1"/>
        </dgm:presLayoutVars>
      </dgm:prSet>
      <dgm:spPr/>
    </dgm:pt>
    <dgm:pt modelId="{014CB7E0-7DED-4E65-85C7-B662D8910863}" type="pres">
      <dgm:prSet presAssocID="{2FDAFCC3-8CC4-490E-B58D-A83240610F36}" presName="sibTrans" presStyleLbl="sibTrans2D1" presStyleIdx="9" presStyleCnt="11"/>
      <dgm:spPr/>
    </dgm:pt>
    <dgm:pt modelId="{8068B149-DBCC-4BF4-9263-5EEF45987D35}" type="pres">
      <dgm:prSet presAssocID="{2FDAFCC3-8CC4-490E-B58D-A83240610F36}" presName="connectorText" presStyleLbl="sibTrans2D1" presStyleIdx="9" presStyleCnt="11"/>
      <dgm:spPr/>
    </dgm:pt>
    <dgm:pt modelId="{0EE7A650-7582-4BDE-A56E-134C1A899020}" type="pres">
      <dgm:prSet presAssocID="{D526ED57-CB5B-46EB-BD9A-B18152240867}" presName="node" presStyleLbl="node1" presStyleIdx="10" presStyleCnt="12">
        <dgm:presLayoutVars>
          <dgm:bulletEnabled val="1"/>
        </dgm:presLayoutVars>
      </dgm:prSet>
      <dgm:spPr/>
    </dgm:pt>
    <dgm:pt modelId="{0DC9F036-E061-4AF1-85B2-EADB29227B48}" type="pres">
      <dgm:prSet presAssocID="{35231D8F-A559-4C9C-AD50-2D31194CB621}" presName="sibTrans" presStyleLbl="sibTrans2D1" presStyleIdx="10" presStyleCnt="11"/>
      <dgm:spPr/>
    </dgm:pt>
    <dgm:pt modelId="{9FACE4F0-ADB1-45DA-B5FC-6FD4404111BE}" type="pres">
      <dgm:prSet presAssocID="{35231D8F-A559-4C9C-AD50-2D31194CB621}" presName="connectorText" presStyleLbl="sibTrans2D1" presStyleIdx="10" presStyleCnt="11"/>
      <dgm:spPr/>
    </dgm:pt>
    <dgm:pt modelId="{741E5167-9599-498D-9E8F-4F7AED7BE6C1}" type="pres">
      <dgm:prSet presAssocID="{9635A717-162A-4432-84FA-F50E069D11AC}" presName="node" presStyleLbl="node1" presStyleIdx="11" presStyleCnt="12">
        <dgm:presLayoutVars>
          <dgm:bulletEnabled val="1"/>
        </dgm:presLayoutVars>
      </dgm:prSet>
      <dgm:spPr/>
    </dgm:pt>
  </dgm:ptLst>
  <dgm:cxnLst>
    <dgm:cxn modelId="{545C8405-3DD0-4025-AFD0-B67DD089E13E}" type="presOf" srcId="{99FAC690-C9DB-4668-B91A-E97A39A3C7AD}" destId="{5B2F4D73-29F1-4F2A-A88F-74479DE8360A}" srcOrd="0" destOrd="0" presId="urn:microsoft.com/office/officeart/2005/8/layout/process5"/>
    <dgm:cxn modelId="{26BE560D-EEAD-4F21-B0D1-CB9F5A3B8AFF}" type="presOf" srcId="{FBEB8654-8C81-4799-994F-6DE9D2134DDA}" destId="{215A2429-C01A-4AB5-B742-303D0E1532B6}" srcOrd="0" destOrd="0" presId="urn:microsoft.com/office/officeart/2005/8/layout/process5"/>
    <dgm:cxn modelId="{C149B00E-19E3-4B4C-90FD-D3DAACD8FAC2}" type="presOf" srcId="{4BE593F2-54C4-45DD-B672-C6965A31B58B}" destId="{3E308776-9A91-45D1-825F-90292745A233}" srcOrd="0" destOrd="0" presId="urn:microsoft.com/office/officeart/2005/8/layout/process5"/>
    <dgm:cxn modelId="{B9EF471C-F727-415F-9163-5AA6468F1FD6}" type="presOf" srcId="{6AAC3737-829D-45B2-8D9E-630472872042}" destId="{6E4F5563-286F-4CC2-B844-19D5160794B6}" srcOrd="0" destOrd="0" presId="urn:microsoft.com/office/officeart/2005/8/layout/process5"/>
    <dgm:cxn modelId="{1DA3D81F-9FA9-4E79-9F55-B4E94905B14F}" srcId="{10837E45-CE0C-4AF6-B0AB-8A9BA599909A}" destId="{6AD5B2D7-47EC-44D4-87BF-33560906A97C}" srcOrd="4" destOrd="0" parTransId="{2A8450D8-F68C-408F-8A21-F196285A6794}" sibTransId="{17BC5496-E23F-4887-B7F4-08E1A88B090B}"/>
    <dgm:cxn modelId="{B0017124-E0D7-4CAE-B216-3A55B4F1B449}" srcId="{10837E45-CE0C-4AF6-B0AB-8A9BA599909A}" destId="{1FED0922-E747-4A42-86AC-31BBF42836D8}" srcOrd="6" destOrd="0" parTransId="{B6A9D600-E4B7-49AF-88BC-1E4F6746786A}" sibTransId="{6AAC3737-829D-45B2-8D9E-630472872042}"/>
    <dgm:cxn modelId="{1A7AB226-2DBD-4273-A292-6F7F224EF5D7}" srcId="{10837E45-CE0C-4AF6-B0AB-8A9BA599909A}" destId="{45A3EB4B-A1B4-4C6F-988D-74884EE91184}" srcOrd="3" destOrd="0" parTransId="{30CC1AD6-FE51-44FA-BF38-C5E650DFD65C}" sibTransId="{99FAC690-C9DB-4668-B91A-E97A39A3C7AD}"/>
    <dgm:cxn modelId="{4B042028-1F3B-4EA4-8462-7F7449DF832F}" type="presOf" srcId="{2FDAFCC3-8CC4-490E-B58D-A83240610F36}" destId="{014CB7E0-7DED-4E65-85C7-B662D8910863}" srcOrd="0" destOrd="0" presId="urn:microsoft.com/office/officeart/2005/8/layout/process5"/>
    <dgm:cxn modelId="{BA61C637-576A-4877-A0EF-9B7F751EFB47}" srcId="{10837E45-CE0C-4AF6-B0AB-8A9BA599909A}" destId="{D526ED57-CB5B-46EB-BD9A-B18152240867}" srcOrd="10" destOrd="0" parTransId="{26991708-98AD-4945-A6E5-55D6A5475CFA}" sibTransId="{35231D8F-A559-4C9C-AD50-2D31194CB621}"/>
    <dgm:cxn modelId="{9F54103A-CDBC-4154-81FE-C76CA1989BB2}" type="presOf" srcId="{F3421664-0B09-46C7-9B69-B39CA10A80B9}" destId="{0CDA5D5A-7C39-4EDE-B0AD-09ECB57E154A}" srcOrd="1" destOrd="0" presId="urn:microsoft.com/office/officeart/2005/8/layout/process5"/>
    <dgm:cxn modelId="{1C30A83F-42FD-4BBB-A07B-2DBC5C2B6A4E}" type="presOf" srcId="{6AAC3737-829D-45B2-8D9E-630472872042}" destId="{F280F5B7-F085-4852-988B-BDD7AADB5331}" srcOrd="1" destOrd="0" presId="urn:microsoft.com/office/officeart/2005/8/layout/process5"/>
    <dgm:cxn modelId="{BC81BF3F-3408-4487-9DC5-E8C2EA8D9EEA}" srcId="{10837E45-CE0C-4AF6-B0AB-8A9BA599909A}" destId="{34441796-D264-41A6-BAA4-EDE813CED8B2}" srcOrd="0" destOrd="0" parTransId="{7A2CCC79-9B20-4C30-8ED1-46AEB489D05C}" sibTransId="{2FEBF32E-156F-48D1-B9D8-13CC56792E78}"/>
    <dgm:cxn modelId="{0C2BFE61-7BE1-4126-8540-5E473A2F7077}" type="presOf" srcId="{82920B5D-7F10-4229-957F-13641689B1AD}" destId="{2998E088-7BFD-4AB6-8AC0-B592FB9E3E36}" srcOrd="1" destOrd="0" presId="urn:microsoft.com/office/officeart/2005/8/layout/process5"/>
    <dgm:cxn modelId="{68657264-82CE-4480-AAD1-2E08036A560A}" type="presOf" srcId="{2F1AC477-98F6-49FF-94CC-01AA5A0D0C8F}" destId="{CFE6D574-6E5B-4E8C-92B7-D598193C9A7C}" srcOrd="1" destOrd="0" presId="urn:microsoft.com/office/officeart/2005/8/layout/process5"/>
    <dgm:cxn modelId="{F704D749-9EC7-4699-8DAA-C7D2ACA81696}" type="presOf" srcId="{2FEBF32E-156F-48D1-B9D8-13CC56792E78}" destId="{714A1E25-F9D5-4B0E-8634-F921E253E90D}" srcOrd="1" destOrd="0" presId="urn:microsoft.com/office/officeart/2005/8/layout/process5"/>
    <dgm:cxn modelId="{197FB04E-CF25-430B-92BA-3A07CA1D149A}" type="presOf" srcId="{2FDAFCC3-8CC4-490E-B58D-A83240610F36}" destId="{8068B149-DBCC-4BF4-9263-5EEF45987D35}" srcOrd="1" destOrd="0" presId="urn:microsoft.com/office/officeart/2005/8/layout/process5"/>
    <dgm:cxn modelId="{048F0D4F-4963-49E3-B693-BCB353092C77}" type="presOf" srcId="{17BC5496-E23F-4887-B7F4-08E1A88B090B}" destId="{D24DBE7C-E775-4D75-B363-11A5AAEABD64}" srcOrd="0" destOrd="0" presId="urn:microsoft.com/office/officeart/2005/8/layout/process5"/>
    <dgm:cxn modelId="{1DB19A50-180C-4802-A0F4-FC1F4DADF1D0}" type="presOf" srcId="{DFE7F47A-2661-4C02-ABA6-0729DE48DF09}" destId="{CFFCBEBA-4E47-45C5-93CE-DCAB879DDAEB}" srcOrd="0" destOrd="0" presId="urn:microsoft.com/office/officeart/2005/8/layout/process5"/>
    <dgm:cxn modelId="{C2A59F51-468C-4267-B4FD-308CAE80FE99}" srcId="{10837E45-CE0C-4AF6-B0AB-8A9BA599909A}" destId="{ED670C81-F8CD-4900-B977-7CFB3F8CC36A}" srcOrd="9" destOrd="0" parTransId="{B5840004-1566-49FE-B5C3-F798BC348231}" sibTransId="{2FDAFCC3-8CC4-490E-B58D-A83240610F36}"/>
    <dgm:cxn modelId="{5DCD2955-9CFE-47C7-AF05-89783A8B877D}" srcId="{10837E45-CE0C-4AF6-B0AB-8A9BA599909A}" destId="{2AF6AACC-7976-443F-BF63-E289E37A8BE3}" srcOrd="7" destOrd="0" parTransId="{5C48098A-251A-447B-8EDB-F7F92C1E206E}" sibTransId="{4BE593F2-54C4-45DD-B672-C6965A31B58B}"/>
    <dgm:cxn modelId="{8C9C5E77-E634-41AC-A21A-04738F3B4275}" type="presOf" srcId="{6AC3E170-E94F-437E-8F93-593CF4C2985E}" destId="{29D0EE36-F422-484A-85A6-285107F92C26}" srcOrd="0" destOrd="0" presId="urn:microsoft.com/office/officeart/2005/8/layout/process5"/>
    <dgm:cxn modelId="{215E8F78-1454-4A69-856A-8ED3EB845B70}" srcId="{10837E45-CE0C-4AF6-B0AB-8A9BA599909A}" destId="{E6BCA3F0-0F05-46BF-BE80-C0544D1DA504}" srcOrd="8" destOrd="0" parTransId="{68F4EE87-CD53-4AFC-9E9B-A997F1DCCA1A}" sibTransId="{82920B5D-7F10-4229-957F-13641689B1AD}"/>
    <dgm:cxn modelId="{6B781979-6282-4185-A199-9B3854E6C63F}" type="presOf" srcId="{17BC5496-E23F-4887-B7F4-08E1A88B090B}" destId="{EAE1A7D9-C57F-46E7-85FD-55036699664A}" srcOrd="1" destOrd="0" presId="urn:microsoft.com/office/officeart/2005/8/layout/process5"/>
    <dgm:cxn modelId="{4F22FE84-C060-499B-8B2F-C5EDF302BDB8}" type="presOf" srcId="{2F1AC477-98F6-49FF-94CC-01AA5A0D0C8F}" destId="{E6321012-EB24-4963-82D0-930510E4F6A2}" srcOrd="0" destOrd="0" presId="urn:microsoft.com/office/officeart/2005/8/layout/process5"/>
    <dgm:cxn modelId="{4A92E789-B961-4CFD-91D3-2C808647AA1E}" type="presOf" srcId="{34441796-D264-41A6-BAA4-EDE813CED8B2}" destId="{654E8768-037C-49DE-A1DB-DE887DA31B0B}" srcOrd="0" destOrd="0" presId="urn:microsoft.com/office/officeart/2005/8/layout/process5"/>
    <dgm:cxn modelId="{0586E88B-4B29-448D-BEE3-3DCC1EB556EE}" type="presOf" srcId="{F3421664-0B09-46C7-9B69-B39CA10A80B9}" destId="{DFDBDAD3-1419-46EC-BCFA-9A850044C4CD}" srcOrd="0" destOrd="0" presId="urn:microsoft.com/office/officeart/2005/8/layout/process5"/>
    <dgm:cxn modelId="{2174A68E-C1B2-4685-B7FE-98019AD18C8F}" type="presOf" srcId="{E6BCA3F0-0F05-46BF-BE80-C0544D1DA504}" destId="{ACC39D55-B6BE-4C5F-8FD6-A3E8D5E07B59}" srcOrd="0" destOrd="0" presId="urn:microsoft.com/office/officeart/2005/8/layout/process5"/>
    <dgm:cxn modelId="{EC008893-14B8-4969-880C-BE44B10D64BF}" type="presOf" srcId="{37889E61-9CF6-4C8E-9584-24A5977EBD15}" destId="{ECAA4B5B-0698-4AFA-96E6-77AE1D26B1FE}" srcOrd="0" destOrd="0" presId="urn:microsoft.com/office/officeart/2005/8/layout/process5"/>
    <dgm:cxn modelId="{21C7A695-AB1D-4966-B74C-26ADDF11AD30}" type="presOf" srcId="{1FED0922-E747-4A42-86AC-31BBF42836D8}" destId="{05D3B237-1464-40E6-90D7-8935B2A1A65B}" srcOrd="0" destOrd="0" presId="urn:microsoft.com/office/officeart/2005/8/layout/process5"/>
    <dgm:cxn modelId="{A387D19B-5B36-4333-BB38-7CC93A831AEF}" type="presOf" srcId="{6AC3E170-E94F-437E-8F93-593CF4C2985E}" destId="{34A2F61E-EA93-4228-B403-07590EF1548F}" srcOrd="1" destOrd="0" presId="urn:microsoft.com/office/officeart/2005/8/layout/process5"/>
    <dgm:cxn modelId="{825D2FA7-6F28-4024-AF8B-5639CFD32610}" type="presOf" srcId="{99FAC690-C9DB-4668-B91A-E97A39A3C7AD}" destId="{0699F314-5F01-47C8-9A58-F4E688FC29F9}" srcOrd="1" destOrd="0" presId="urn:microsoft.com/office/officeart/2005/8/layout/process5"/>
    <dgm:cxn modelId="{8032CFAC-3D7F-41DC-B5CF-CCD508111CCC}" type="presOf" srcId="{4BE593F2-54C4-45DD-B672-C6965A31B58B}" destId="{67084216-040B-42FF-92E0-479353BD38C3}" srcOrd="1" destOrd="0" presId="urn:microsoft.com/office/officeart/2005/8/layout/process5"/>
    <dgm:cxn modelId="{716B7CB0-5A5A-4ABD-A893-2F5C8B36BDA2}" type="presOf" srcId="{9635A717-162A-4432-84FA-F50E069D11AC}" destId="{741E5167-9599-498D-9E8F-4F7AED7BE6C1}" srcOrd="0" destOrd="0" presId="urn:microsoft.com/office/officeart/2005/8/layout/process5"/>
    <dgm:cxn modelId="{DB6EE5B2-22C5-4E22-83E3-95D4C8BDF33A}" type="presOf" srcId="{2FEBF32E-156F-48D1-B9D8-13CC56792E78}" destId="{5FD5BCC1-9E24-402A-B9A4-83A57EEA6166}" srcOrd="0" destOrd="0" presId="urn:microsoft.com/office/officeart/2005/8/layout/process5"/>
    <dgm:cxn modelId="{EBF538B7-5E9F-44C5-A2A6-130478CF4E22}" type="presOf" srcId="{10837E45-CE0C-4AF6-B0AB-8A9BA599909A}" destId="{991CCAB3-0275-4BB2-B40C-5F2AED018D7A}" srcOrd="0" destOrd="0" presId="urn:microsoft.com/office/officeart/2005/8/layout/process5"/>
    <dgm:cxn modelId="{46CA2BB8-F0AC-4606-BDE6-FEF946BF2DF3}" type="presOf" srcId="{2AF6AACC-7976-443F-BF63-E289E37A8BE3}" destId="{D5F9F8B9-B98C-452D-AFAB-EAA03B0B6352}" srcOrd="0" destOrd="0" presId="urn:microsoft.com/office/officeart/2005/8/layout/process5"/>
    <dgm:cxn modelId="{BFA3F3B9-1014-44DA-B507-D69D40E0D4B7}" srcId="{10837E45-CE0C-4AF6-B0AB-8A9BA599909A}" destId="{DFE7F47A-2661-4C02-ABA6-0729DE48DF09}" srcOrd="1" destOrd="0" parTransId="{74EB5B6E-638D-4F99-BDF7-3CD0147B0C4B}" sibTransId="{2F1AC477-98F6-49FF-94CC-01AA5A0D0C8F}"/>
    <dgm:cxn modelId="{65112FCB-382C-4225-A9D5-40920623EC4B}" type="presOf" srcId="{45A3EB4B-A1B4-4C6F-988D-74884EE91184}" destId="{532AC6A3-9D32-422A-8B50-C8B5D1ED0FFD}" srcOrd="0" destOrd="0" presId="urn:microsoft.com/office/officeart/2005/8/layout/process5"/>
    <dgm:cxn modelId="{120E24D7-F3AA-4123-9678-4A00E7BFD86D}" type="presOf" srcId="{35231D8F-A559-4C9C-AD50-2D31194CB621}" destId="{9FACE4F0-ADB1-45DA-B5FC-6FD4404111BE}" srcOrd="1" destOrd="0" presId="urn:microsoft.com/office/officeart/2005/8/layout/process5"/>
    <dgm:cxn modelId="{FC04D1DD-8494-477F-8D06-20A601244BD2}" type="presOf" srcId="{6AD5B2D7-47EC-44D4-87BF-33560906A97C}" destId="{FA9C61A7-D71C-4E26-BB75-02F93EF1DA91}" srcOrd="0" destOrd="0" presId="urn:microsoft.com/office/officeart/2005/8/layout/process5"/>
    <dgm:cxn modelId="{62F0B0E4-CAF1-4548-9029-F7A1928C6A01}" type="presOf" srcId="{D526ED57-CB5B-46EB-BD9A-B18152240867}" destId="{0EE7A650-7582-4BDE-A56E-134C1A899020}" srcOrd="0" destOrd="0" presId="urn:microsoft.com/office/officeart/2005/8/layout/process5"/>
    <dgm:cxn modelId="{58578AEB-C993-418B-BC78-96117C142244}" srcId="{10837E45-CE0C-4AF6-B0AB-8A9BA599909A}" destId="{FBEB8654-8C81-4799-994F-6DE9D2134DDA}" srcOrd="2" destOrd="0" parTransId="{FA53FD02-EA13-4A4A-AEA4-5A61FEAEB602}" sibTransId="{6AC3E170-E94F-437E-8F93-593CF4C2985E}"/>
    <dgm:cxn modelId="{95D6F6EC-EE58-4FC1-97E9-DEEBB1DF4B4E}" type="presOf" srcId="{82920B5D-7F10-4229-957F-13641689B1AD}" destId="{B6E4B580-6648-4508-913E-48247E654693}" srcOrd="0" destOrd="0" presId="urn:microsoft.com/office/officeart/2005/8/layout/process5"/>
    <dgm:cxn modelId="{7612F1EE-1A00-4903-B066-CB8A09E3F28B}" type="presOf" srcId="{35231D8F-A559-4C9C-AD50-2D31194CB621}" destId="{0DC9F036-E061-4AF1-85B2-EADB29227B48}" srcOrd="0" destOrd="0" presId="urn:microsoft.com/office/officeart/2005/8/layout/process5"/>
    <dgm:cxn modelId="{3510B7F4-3462-4577-8655-47447313E43A}" type="presOf" srcId="{ED670C81-F8CD-4900-B977-7CFB3F8CC36A}" destId="{FED7D4CF-8D6F-4C60-AD50-09394EDB1804}" srcOrd="0" destOrd="0" presId="urn:microsoft.com/office/officeart/2005/8/layout/process5"/>
    <dgm:cxn modelId="{D09D5BFA-8647-4524-97D8-6BF7512CB2AA}" srcId="{10837E45-CE0C-4AF6-B0AB-8A9BA599909A}" destId="{9635A717-162A-4432-84FA-F50E069D11AC}" srcOrd="11" destOrd="0" parTransId="{EF5383CD-2619-466F-8A7C-E1CA8B9549A3}" sibTransId="{54699652-4E6C-4265-B86F-8322C50ACD25}"/>
    <dgm:cxn modelId="{7CB386FF-64EB-4968-996B-DFC0D00FB741}" srcId="{10837E45-CE0C-4AF6-B0AB-8A9BA599909A}" destId="{37889E61-9CF6-4C8E-9584-24A5977EBD15}" srcOrd="5" destOrd="0" parTransId="{2C966710-37D9-48F1-AC20-05650AB51E4C}" sibTransId="{F3421664-0B09-46C7-9B69-B39CA10A80B9}"/>
    <dgm:cxn modelId="{E9F21892-ABF8-4E91-80BC-7C744B1EE98B}" type="presParOf" srcId="{991CCAB3-0275-4BB2-B40C-5F2AED018D7A}" destId="{654E8768-037C-49DE-A1DB-DE887DA31B0B}" srcOrd="0" destOrd="0" presId="urn:microsoft.com/office/officeart/2005/8/layout/process5"/>
    <dgm:cxn modelId="{29D80092-8453-426D-951F-E1A108F0D857}" type="presParOf" srcId="{991CCAB3-0275-4BB2-B40C-5F2AED018D7A}" destId="{5FD5BCC1-9E24-402A-B9A4-83A57EEA6166}" srcOrd="1" destOrd="0" presId="urn:microsoft.com/office/officeart/2005/8/layout/process5"/>
    <dgm:cxn modelId="{4D14A5B1-2457-49CB-93E9-DA917773C961}" type="presParOf" srcId="{5FD5BCC1-9E24-402A-B9A4-83A57EEA6166}" destId="{714A1E25-F9D5-4B0E-8634-F921E253E90D}" srcOrd="0" destOrd="0" presId="urn:microsoft.com/office/officeart/2005/8/layout/process5"/>
    <dgm:cxn modelId="{1C3CE309-B99E-473B-9D3A-4DE73C42825D}" type="presParOf" srcId="{991CCAB3-0275-4BB2-B40C-5F2AED018D7A}" destId="{CFFCBEBA-4E47-45C5-93CE-DCAB879DDAEB}" srcOrd="2" destOrd="0" presId="urn:microsoft.com/office/officeart/2005/8/layout/process5"/>
    <dgm:cxn modelId="{75EF833D-322E-4518-852B-14ED4945602A}" type="presParOf" srcId="{991CCAB3-0275-4BB2-B40C-5F2AED018D7A}" destId="{E6321012-EB24-4963-82D0-930510E4F6A2}" srcOrd="3" destOrd="0" presId="urn:microsoft.com/office/officeart/2005/8/layout/process5"/>
    <dgm:cxn modelId="{BB6C1B69-9643-4B2D-97CD-A1209B5CD744}" type="presParOf" srcId="{E6321012-EB24-4963-82D0-930510E4F6A2}" destId="{CFE6D574-6E5B-4E8C-92B7-D598193C9A7C}" srcOrd="0" destOrd="0" presId="urn:microsoft.com/office/officeart/2005/8/layout/process5"/>
    <dgm:cxn modelId="{D8495F9C-7301-4DFD-B2BC-12A96B6385D8}" type="presParOf" srcId="{991CCAB3-0275-4BB2-B40C-5F2AED018D7A}" destId="{215A2429-C01A-4AB5-B742-303D0E1532B6}" srcOrd="4" destOrd="0" presId="urn:microsoft.com/office/officeart/2005/8/layout/process5"/>
    <dgm:cxn modelId="{AD77A436-BC7A-466D-816E-65EA89C19625}" type="presParOf" srcId="{991CCAB3-0275-4BB2-B40C-5F2AED018D7A}" destId="{29D0EE36-F422-484A-85A6-285107F92C26}" srcOrd="5" destOrd="0" presId="urn:microsoft.com/office/officeart/2005/8/layout/process5"/>
    <dgm:cxn modelId="{28FB7098-6C2E-4D3C-9C2E-4CF3E5AA4E60}" type="presParOf" srcId="{29D0EE36-F422-484A-85A6-285107F92C26}" destId="{34A2F61E-EA93-4228-B403-07590EF1548F}" srcOrd="0" destOrd="0" presId="urn:microsoft.com/office/officeart/2005/8/layout/process5"/>
    <dgm:cxn modelId="{BB203243-FB3B-4601-B88B-BDA75609CEAA}" type="presParOf" srcId="{991CCAB3-0275-4BB2-B40C-5F2AED018D7A}" destId="{532AC6A3-9D32-422A-8B50-C8B5D1ED0FFD}" srcOrd="6" destOrd="0" presId="urn:microsoft.com/office/officeart/2005/8/layout/process5"/>
    <dgm:cxn modelId="{0B477A14-79CD-4401-A4AB-81F6925E5672}" type="presParOf" srcId="{991CCAB3-0275-4BB2-B40C-5F2AED018D7A}" destId="{5B2F4D73-29F1-4F2A-A88F-74479DE8360A}" srcOrd="7" destOrd="0" presId="urn:microsoft.com/office/officeart/2005/8/layout/process5"/>
    <dgm:cxn modelId="{C320D0BD-DCBE-44FB-BBF0-C5031C711B7B}" type="presParOf" srcId="{5B2F4D73-29F1-4F2A-A88F-74479DE8360A}" destId="{0699F314-5F01-47C8-9A58-F4E688FC29F9}" srcOrd="0" destOrd="0" presId="urn:microsoft.com/office/officeart/2005/8/layout/process5"/>
    <dgm:cxn modelId="{D3F7B897-CD53-4029-AA1E-075426BADAA4}" type="presParOf" srcId="{991CCAB3-0275-4BB2-B40C-5F2AED018D7A}" destId="{FA9C61A7-D71C-4E26-BB75-02F93EF1DA91}" srcOrd="8" destOrd="0" presId="urn:microsoft.com/office/officeart/2005/8/layout/process5"/>
    <dgm:cxn modelId="{BBE85C4B-E6D3-4E22-9458-8D3CE3A4FFF2}" type="presParOf" srcId="{991CCAB3-0275-4BB2-B40C-5F2AED018D7A}" destId="{D24DBE7C-E775-4D75-B363-11A5AAEABD64}" srcOrd="9" destOrd="0" presId="urn:microsoft.com/office/officeart/2005/8/layout/process5"/>
    <dgm:cxn modelId="{046202B6-2146-465F-8D4C-69BFD1084B90}" type="presParOf" srcId="{D24DBE7C-E775-4D75-B363-11A5AAEABD64}" destId="{EAE1A7D9-C57F-46E7-85FD-55036699664A}" srcOrd="0" destOrd="0" presId="urn:microsoft.com/office/officeart/2005/8/layout/process5"/>
    <dgm:cxn modelId="{20970DCC-D5AA-4E54-A84A-EFB3B8CE7369}" type="presParOf" srcId="{991CCAB3-0275-4BB2-B40C-5F2AED018D7A}" destId="{ECAA4B5B-0698-4AFA-96E6-77AE1D26B1FE}" srcOrd="10" destOrd="0" presId="urn:microsoft.com/office/officeart/2005/8/layout/process5"/>
    <dgm:cxn modelId="{5C86BCC4-3B5C-44FE-AC75-95ADCC1FD981}" type="presParOf" srcId="{991CCAB3-0275-4BB2-B40C-5F2AED018D7A}" destId="{DFDBDAD3-1419-46EC-BCFA-9A850044C4CD}" srcOrd="11" destOrd="0" presId="urn:microsoft.com/office/officeart/2005/8/layout/process5"/>
    <dgm:cxn modelId="{E12125C6-3563-4373-82BE-B05C9C743A01}" type="presParOf" srcId="{DFDBDAD3-1419-46EC-BCFA-9A850044C4CD}" destId="{0CDA5D5A-7C39-4EDE-B0AD-09ECB57E154A}" srcOrd="0" destOrd="0" presId="urn:microsoft.com/office/officeart/2005/8/layout/process5"/>
    <dgm:cxn modelId="{40C81719-C656-4C70-B613-6C3D47FAFCE0}" type="presParOf" srcId="{991CCAB3-0275-4BB2-B40C-5F2AED018D7A}" destId="{05D3B237-1464-40E6-90D7-8935B2A1A65B}" srcOrd="12" destOrd="0" presId="urn:microsoft.com/office/officeart/2005/8/layout/process5"/>
    <dgm:cxn modelId="{0EB30A2F-5317-41CC-B461-4093B65B6F99}" type="presParOf" srcId="{991CCAB3-0275-4BB2-B40C-5F2AED018D7A}" destId="{6E4F5563-286F-4CC2-B844-19D5160794B6}" srcOrd="13" destOrd="0" presId="urn:microsoft.com/office/officeart/2005/8/layout/process5"/>
    <dgm:cxn modelId="{8F8D6389-6BDE-4763-B517-62FE45552E7D}" type="presParOf" srcId="{6E4F5563-286F-4CC2-B844-19D5160794B6}" destId="{F280F5B7-F085-4852-988B-BDD7AADB5331}" srcOrd="0" destOrd="0" presId="urn:microsoft.com/office/officeart/2005/8/layout/process5"/>
    <dgm:cxn modelId="{ADE9992A-0AAA-4B5F-AC09-18BC7704D7E9}" type="presParOf" srcId="{991CCAB3-0275-4BB2-B40C-5F2AED018D7A}" destId="{D5F9F8B9-B98C-452D-AFAB-EAA03B0B6352}" srcOrd="14" destOrd="0" presId="urn:microsoft.com/office/officeart/2005/8/layout/process5"/>
    <dgm:cxn modelId="{18E91D1A-E045-4B1B-A31E-56B69D5D5453}" type="presParOf" srcId="{991CCAB3-0275-4BB2-B40C-5F2AED018D7A}" destId="{3E308776-9A91-45D1-825F-90292745A233}" srcOrd="15" destOrd="0" presId="urn:microsoft.com/office/officeart/2005/8/layout/process5"/>
    <dgm:cxn modelId="{B277590A-AB07-4241-B15C-185073D9610D}" type="presParOf" srcId="{3E308776-9A91-45D1-825F-90292745A233}" destId="{67084216-040B-42FF-92E0-479353BD38C3}" srcOrd="0" destOrd="0" presId="urn:microsoft.com/office/officeart/2005/8/layout/process5"/>
    <dgm:cxn modelId="{2962068A-9FD8-4E31-9C91-FF15BEA288DD}" type="presParOf" srcId="{991CCAB3-0275-4BB2-B40C-5F2AED018D7A}" destId="{ACC39D55-B6BE-4C5F-8FD6-A3E8D5E07B59}" srcOrd="16" destOrd="0" presId="urn:microsoft.com/office/officeart/2005/8/layout/process5"/>
    <dgm:cxn modelId="{3AEFB321-5DB8-44E1-8FD5-83468F3B12FA}" type="presParOf" srcId="{991CCAB3-0275-4BB2-B40C-5F2AED018D7A}" destId="{B6E4B580-6648-4508-913E-48247E654693}" srcOrd="17" destOrd="0" presId="urn:microsoft.com/office/officeart/2005/8/layout/process5"/>
    <dgm:cxn modelId="{3CE0A82B-D338-4B91-87A6-721961FE2860}" type="presParOf" srcId="{B6E4B580-6648-4508-913E-48247E654693}" destId="{2998E088-7BFD-4AB6-8AC0-B592FB9E3E36}" srcOrd="0" destOrd="0" presId="urn:microsoft.com/office/officeart/2005/8/layout/process5"/>
    <dgm:cxn modelId="{CBAF60FF-1424-49D1-A418-481715EB8ED8}" type="presParOf" srcId="{991CCAB3-0275-4BB2-B40C-5F2AED018D7A}" destId="{FED7D4CF-8D6F-4C60-AD50-09394EDB1804}" srcOrd="18" destOrd="0" presId="urn:microsoft.com/office/officeart/2005/8/layout/process5"/>
    <dgm:cxn modelId="{86AEE622-2612-48D8-BC11-9A4C5572018C}" type="presParOf" srcId="{991CCAB3-0275-4BB2-B40C-5F2AED018D7A}" destId="{014CB7E0-7DED-4E65-85C7-B662D8910863}" srcOrd="19" destOrd="0" presId="urn:microsoft.com/office/officeart/2005/8/layout/process5"/>
    <dgm:cxn modelId="{C39E9FC4-D7D9-40F1-BD12-E20EC4831865}" type="presParOf" srcId="{014CB7E0-7DED-4E65-85C7-B662D8910863}" destId="{8068B149-DBCC-4BF4-9263-5EEF45987D35}" srcOrd="0" destOrd="0" presId="urn:microsoft.com/office/officeart/2005/8/layout/process5"/>
    <dgm:cxn modelId="{F81AF3D3-F97A-4FCF-86BA-8D95B3374222}" type="presParOf" srcId="{991CCAB3-0275-4BB2-B40C-5F2AED018D7A}" destId="{0EE7A650-7582-4BDE-A56E-134C1A899020}" srcOrd="20" destOrd="0" presId="urn:microsoft.com/office/officeart/2005/8/layout/process5"/>
    <dgm:cxn modelId="{73661DB5-E01C-44EF-82F4-4994531A27B1}" type="presParOf" srcId="{991CCAB3-0275-4BB2-B40C-5F2AED018D7A}" destId="{0DC9F036-E061-4AF1-85B2-EADB29227B48}" srcOrd="21" destOrd="0" presId="urn:microsoft.com/office/officeart/2005/8/layout/process5"/>
    <dgm:cxn modelId="{03C019B6-57E4-47A3-BAAF-385C82091F2D}" type="presParOf" srcId="{0DC9F036-E061-4AF1-85B2-EADB29227B48}" destId="{9FACE4F0-ADB1-45DA-B5FC-6FD4404111BE}" srcOrd="0" destOrd="0" presId="urn:microsoft.com/office/officeart/2005/8/layout/process5"/>
    <dgm:cxn modelId="{E4E4F843-2785-4A5D-964E-D39A4D810B92}" type="presParOf" srcId="{991CCAB3-0275-4BB2-B40C-5F2AED018D7A}" destId="{741E5167-9599-498D-9E8F-4F7AED7BE6C1}" srcOrd="22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4E8768-037C-49DE-A1DB-DE887DA31B0B}">
      <dsp:nvSpPr>
        <dsp:cNvPr id="0" name=""/>
        <dsp:cNvSpPr/>
      </dsp:nvSpPr>
      <dsp:spPr>
        <a:xfrm>
          <a:off x="3571" y="679119"/>
          <a:ext cx="1561703" cy="93702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Causal Inference with Experiments</a:t>
          </a:r>
        </a:p>
      </dsp:txBody>
      <dsp:txXfrm>
        <a:off x="31015" y="706563"/>
        <a:ext cx="1506815" cy="882133"/>
      </dsp:txXfrm>
    </dsp:sp>
    <dsp:sp modelId="{5FD5BCC1-9E24-402A-B9A4-83A57EEA6166}">
      <dsp:nvSpPr>
        <dsp:cNvPr id="0" name=""/>
        <dsp:cNvSpPr/>
      </dsp:nvSpPr>
      <dsp:spPr>
        <a:xfrm>
          <a:off x="1702704" y="953979"/>
          <a:ext cx="331081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>
        <a:off x="1702704" y="1031439"/>
        <a:ext cx="231757" cy="232382"/>
      </dsp:txXfrm>
    </dsp:sp>
    <dsp:sp modelId="{CFFCBEBA-4E47-45C5-93CE-DCAB879DDAEB}">
      <dsp:nvSpPr>
        <dsp:cNvPr id="0" name=""/>
        <dsp:cNvSpPr/>
      </dsp:nvSpPr>
      <dsp:spPr>
        <a:xfrm>
          <a:off x="2189956" y="679119"/>
          <a:ext cx="1561703" cy="937021"/>
        </a:xfrm>
        <a:prstGeom prst="roundRect">
          <a:avLst>
            <a:gd name="adj" fmla="val 10000"/>
          </a:avLst>
        </a:prstGeom>
        <a:solidFill>
          <a:schemeClr val="accent2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Prediction with Linear Models</a:t>
          </a:r>
        </a:p>
      </dsp:txBody>
      <dsp:txXfrm>
        <a:off x="2217400" y="706563"/>
        <a:ext cx="1506815" cy="882133"/>
      </dsp:txXfrm>
    </dsp:sp>
    <dsp:sp modelId="{E6321012-EB24-4963-82D0-930510E4F6A2}">
      <dsp:nvSpPr>
        <dsp:cNvPr id="0" name=""/>
        <dsp:cNvSpPr/>
      </dsp:nvSpPr>
      <dsp:spPr>
        <a:xfrm>
          <a:off x="3889089" y="953979"/>
          <a:ext cx="331081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>
        <a:off x="3889089" y="1031439"/>
        <a:ext cx="231757" cy="232382"/>
      </dsp:txXfrm>
    </dsp:sp>
    <dsp:sp modelId="{215A2429-C01A-4AB5-B742-303D0E1532B6}">
      <dsp:nvSpPr>
        <dsp:cNvPr id="0" name=""/>
        <dsp:cNvSpPr/>
      </dsp:nvSpPr>
      <dsp:spPr>
        <a:xfrm>
          <a:off x="4376340" y="679119"/>
          <a:ext cx="1561703" cy="937021"/>
        </a:xfrm>
        <a:prstGeom prst="roundRect">
          <a:avLst>
            <a:gd name="adj" fmla="val 10000"/>
          </a:avLst>
        </a:prstGeom>
        <a:solidFill>
          <a:schemeClr val="accent2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Prediction with High-Dim Linear Models</a:t>
          </a:r>
        </a:p>
      </dsp:txBody>
      <dsp:txXfrm>
        <a:off x="4403784" y="706563"/>
        <a:ext cx="1506815" cy="882133"/>
      </dsp:txXfrm>
    </dsp:sp>
    <dsp:sp modelId="{29D0EE36-F422-484A-85A6-285107F92C26}">
      <dsp:nvSpPr>
        <dsp:cNvPr id="0" name=""/>
        <dsp:cNvSpPr/>
      </dsp:nvSpPr>
      <dsp:spPr>
        <a:xfrm>
          <a:off x="6075473" y="953979"/>
          <a:ext cx="331081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>
        <a:off x="6075473" y="1031439"/>
        <a:ext cx="231757" cy="232382"/>
      </dsp:txXfrm>
    </dsp:sp>
    <dsp:sp modelId="{532AC6A3-9D32-422A-8B50-C8B5D1ED0FFD}">
      <dsp:nvSpPr>
        <dsp:cNvPr id="0" name=""/>
        <dsp:cNvSpPr/>
      </dsp:nvSpPr>
      <dsp:spPr>
        <a:xfrm>
          <a:off x="6562724" y="679119"/>
          <a:ext cx="1561703" cy="937021"/>
        </a:xfrm>
        <a:prstGeom prst="roundRect">
          <a:avLst>
            <a:gd name="adj" fmla="val 10000"/>
          </a:avLst>
        </a:prstGeom>
        <a:solidFill>
          <a:schemeClr val="accent2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Inference on Causal and Predictive Effects with High-Dim Linear Models</a:t>
          </a:r>
        </a:p>
      </dsp:txBody>
      <dsp:txXfrm>
        <a:off x="6590168" y="706563"/>
        <a:ext cx="1506815" cy="882133"/>
      </dsp:txXfrm>
    </dsp:sp>
    <dsp:sp modelId="{5B2F4D73-29F1-4F2A-A88F-74479DE8360A}">
      <dsp:nvSpPr>
        <dsp:cNvPr id="0" name=""/>
        <dsp:cNvSpPr/>
      </dsp:nvSpPr>
      <dsp:spPr>
        <a:xfrm rot="5400000">
          <a:off x="7178036" y="1725460"/>
          <a:ext cx="331081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 rot="-5400000">
        <a:off x="7227386" y="1753570"/>
        <a:ext cx="232382" cy="231757"/>
      </dsp:txXfrm>
    </dsp:sp>
    <dsp:sp modelId="{FA9C61A7-D71C-4E26-BB75-02F93EF1DA91}">
      <dsp:nvSpPr>
        <dsp:cNvPr id="0" name=""/>
        <dsp:cNvSpPr/>
      </dsp:nvSpPr>
      <dsp:spPr>
        <a:xfrm>
          <a:off x="6562724" y="2240822"/>
          <a:ext cx="1561703" cy="937021"/>
        </a:xfrm>
        <a:prstGeom prst="roundRect">
          <a:avLst>
            <a:gd name="adj" fmla="val 10000"/>
          </a:avLst>
        </a:prstGeom>
        <a:solidFill>
          <a:srgbClr val="7030A0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Potential Outcomes and Conditional </a:t>
          </a:r>
          <a:r>
            <a:rPr lang="en-US" sz="1200" kern="1200" dirty="0" err="1"/>
            <a:t>Ignorability</a:t>
          </a:r>
          <a:endParaRPr lang="en-US" sz="1200" kern="1200" dirty="0"/>
        </a:p>
      </dsp:txBody>
      <dsp:txXfrm>
        <a:off x="6590168" y="2268266"/>
        <a:ext cx="1506815" cy="882133"/>
      </dsp:txXfrm>
    </dsp:sp>
    <dsp:sp modelId="{D24DBE7C-E775-4D75-B363-11A5AAEABD64}">
      <dsp:nvSpPr>
        <dsp:cNvPr id="0" name=""/>
        <dsp:cNvSpPr/>
      </dsp:nvSpPr>
      <dsp:spPr>
        <a:xfrm rot="10800000">
          <a:off x="6094214" y="2515682"/>
          <a:ext cx="331081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 rot="10800000">
        <a:off x="6193538" y="2593142"/>
        <a:ext cx="231757" cy="232382"/>
      </dsp:txXfrm>
    </dsp:sp>
    <dsp:sp modelId="{ECAA4B5B-0698-4AFA-96E6-77AE1D26B1FE}">
      <dsp:nvSpPr>
        <dsp:cNvPr id="0" name=""/>
        <dsp:cNvSpPr/>
      </dsp:nvSpPr>
      <dsp:spPr>
        <a:xfrm>
          <a:off x="4376340" y="2240822"/>
          <a:ext cx="1561703" cy="937021"/>
        </a:xfrm>
        <a:prstGeom prst="roundRect">
          <a:avLst>
            <a:gd name="adj" fmla="val 10000"/>
          </a:avLst>
        </a:prstGeom>
        <a:solidFill>
          <a:srgbClr val="7030A0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Structural Equation Models and Conditional Exogeneity</a:t>
          </a:r>
        </a:p>
      </dsp:txBody>
      <dsp:txXfrm>
        <a:off x="4403784" y="2268266"/>
        <a:ext cx="1506815" cy="882133"/>
      </dsp:txXfrm>
    </dsp:sp>
    <dsp:sp modelId="{DFDBDAD3-1419-46EC-BCFA-9A850044C4CD}">
      <dsp:nvSpPr>
        <dsp:cNvPr id="0" name=""/>
        <dsp:cNvSpPr/>
      </dsp:nvSpPr>
      <dsp:spPr>
        <a:xfrm rot="10800000">
          <a:off x="3907829" y="2515682"/>
          <a:ext cx="331081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 rot="10800000">
        <a:off x="4007153" y="2593142"/>
        <a:ext cx="231757" cy="232382"/>
      </dsp:txXfrm>
    </dsp:sp>
    <dsp:sp modelId="{05D3B237-1464-40E6-90D7-8935B2A1A65B}">
      <dsp:nvSpPr>
        <dsp:cNvPr id="0" name=""/>
        <dsp:cNvSpPr/>
      </dsp:nvSpPr>
      <dsp:spPr>
        <a:xfrm>
          <a:off x="2189956" y="2240822"/>
          <a:ext cx="1561703" cy="937021"/>
        </a:xfrm>
        <a:prstGeom prst="roundRect">
          <a:avLst>
            <a:gd name="adj" fmla="val 10000"/>
          </a:avLst>
        </a:prstGeom>
        <a:solidFill>
          <a:srgbClr val="7030A0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Directed Acyclic Graphs</a:t>
          </a:r>
        </a:p>
      </dsp:txBody>
      <dsp:txXfrm>
        <a:off x="2217400" y="2268266"/>
        <a:ext cx="1506815" cy="882133"/>
      </dsp:txXfrm>
    </dsp:sp>
    <dsp:sp modelId="{6E4F5563-286F-4CC2-B844-19D5160794B6}">
      <dsp:nvSpPr>
        <dsp:cNvPr id="0" name=""/>
        <dsp:cNvSpPr/>
      </dsp:nvSpPr>
      <dsp:spPr>
        <a:xfrm rot="10800000">
          <a:off x="1721445" y="2515682"/>
          <a:ext cx="331081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 rot="10800000">
        <a:off x="1820769" y="2593142"/>
        <a:ext cx="231757" cy="232382"/>
      </dsp:txXfrm>
    </dsp:sp>
    <dsp:sp modelId="{D5F9F8B9-B98C-452D-AFAB-EAA03B0B6352}">
      <dsp:nvSpPr>
        <dsp:cNvPr id="0" name=""/>
        <dsp:cNvSpPr/>
      </dsp:nvSpPr>
      <dsp:spPr>
        <a:xfrm>
          <a:off x="3571" y="2240822"/>
          <a:ext cx="1561703" cy="937021"/>
        </a:xfrm>
        <a:prstGeom prst="roundRect">
          <a:avLst>
            <a:gd name="adj" fmla="val 10000"/>
          </a:avLst>
        </a:prstGeom>
        <a:solidFill>
          <a:srgbClr val="00B050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Prediction with Non-Linear Models</a:t>
          </a:r>
        </a:p>
      </dsp:txBody>
      <dsp:txXfrm>
        <a:off x="31015" y="2268266"/>
        <a:ext cx="1506815" cy="882133"/>
      </dsp:txXfrm>
    </dsp:sp>
    <dsp:sp modelId="{3E308776-9A91-45D1-825F-90292745A233}">
      <dsp:nvSpPr>
        <dsp:cNvPr id="0" name=""/>
        <dsp:cNvSpPr/>
      </dsp:nvSpPr>
      <dsp:spPr>
        <a:xfrm rot="5400000">
          <a:off x="618882" y="3287163"/>
          <a:ext cx="331081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 rot="-5400000">
        <a:off x="668232" y="3315273"/>
        <a:ext cx="232382" cy="231757"/>
      </dsp:txXfrm>
    </dsp:sp>
    <dsp:sp modelId="{ACC39D55-B6BE-4C5F-8FD6-A3E8D5E07B59}">
      <dsp:nvSpPr>
        <dsp:cNvPr id="0" name=""/>
        <dsp:cNvSpPr/>
      </dsp:nvSpPr>
      <dsp:spPr>
        <a:xfrm>
          <a:off x="3571" y="3802525"/>
          <a:ext cx="1561703" cy="937021"/>
        </a:xfrm>
        <a:prstGeom prst="roundRect">
          <a:avLst>
            <a:gd name="adj" fmla="val 10000"/>
          </a:avLst>
        </a:prstGeom>
        <a:solidFill>
          <a:srgbClr val="00B050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Inference on Causal Effects with Non-Linear Models</a:t>
          </a:r>
        </a:p>
      </dsp:txBody>
      <dsp:txXfrm>
        <a:off x="31015" y="3829969"/>
        <a:ext cx="1506815" cy="882133"/>
      </dsp:txXfrm>
    </dsp:sp>
    <dsp:sp modelId="{B6E4B580-6648-4508-913E-48247E654693}">
      <dsp:nvSpPr>
        <dsp:cNvPr id="0" name=""/>
        <dsp:cNvSpPr/>
      </dsp:nvSpPr>
      <dsp:spPr>
        <a:xfrm>
          <a:off x="1702704" y="4077385"/>
          <a:ext cx="331081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>
        <a:off x="1702704" y="4154845"/>
        <a:ext cx="231757" cy="232382"/>
      </dsp:txXfrm>
    </dsp:sp>
    <dsp:sp modelId="{FED7D4CF-8D6F-4C60-AD50-09394EDB1804}">
      <dsp:nvSpPr>
        <dsp:cNvPr id="0" name=""/>
        <dsp:cNvSpPr/>
      </dsp:nvSpPr>
      <dsp:spPr>
        <a:xfrm>
          <a:off x="2189956" y="3802525"/>
          <a:ext cx="1561703" cy="937021"/>
        </a:xfrm>
        <a:prstGeom prst="roundRect">
          <a:avLst>
            <a:gd name="adj" fmla="val 10000"/>
          </a:avLst>
        </a:prstGeom>
        <a:solidFill>
          <a:schemeClr val="tx2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Un-observed Confounding and Instruments</a:t>
          </a:r>
        </a:p>
      </dsp:txBody>
      <dsp:txXfrm>
        <a:off x="2217400" y="3829969"/>
        <a:ext cx="1506815" cy="882133"/>
      </dsp:txXfrm>
    </dsp:sp>
    <dsp:sp modelId="{014CB7E0-7DED-4E65-85C7-B662D8910863}">
      <dsp:nvSpPr>
        <dsp:cNvPr id="0" name=""/>
        <dsp:cNvSpPr/>
      </dsp:nvSpPr>
      <dsp:spPr>
        <a:xfrm>
          <a:off x="3889089" y="4077385"/>
          <a:ext cx="331081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>
        <a:off x="3889089" y="4154845"/>
        <a:ext cx="231757" cy="232382"/>
      </dsp:txXfrm>
    </dsp:sp>
    <dsp:sp modelId="{CACD6E52-2F0D-4CEC-8BB6-0177D120312B}">
      <dsp:nvSpPr>
        <dsp:cNvPr id="0" name=""/>
        <dsp:cNvSpPr/>
      </dsp:nvSpPr>
      <dsp:spPr>
        <a:xfrm>
          <a:off x="4376340" y="3802525"/>
          <a:ext cx="1561703" cy="937021"/>
        </a:xfrm>
        <a:prstGeom prst="roundRect">
          <a:avLst>
            <a:gd name="adj" fmla="val 10000"/>
          </a:avLst>
        </a:prstGeom>
        <a:solidFill>
          <a:schemeClr val="tx2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Estimation of Heterogeneous Causal Effects</a:t>
          </a:r>
          <a:endParaRPr lang="en-US" sz="1200" kern="1200" dirty="0"/>
        </a:p>
      </dsp:txBody>
      <dsp:txXfrm>
        <a:off x="4403784" y="3829969"/>
        <a:ext cx="1506815" cy="882133"/>
      </dsp:txXfrm>
    </dsp:sp>
    <dsp:sp modelId="{5F38FFD5-363C-441F-BD1C-321B6A249299}">
      <dsp:nvSpPr>
        <dsp:cNvPr id="0" name=""/>
        <dsp:cNvSpPr/>
      </dsp:nvSpPr>
      <dsp:spPr>
        <a:xfrm>
          <a:off x="6075473" y="4077385"/>
          <a:ext cx="331081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>
        <a:off x="6075473" y="4154845"/>
        <a:ext cx="231757" cy="232382"/>
      </dsp:txXfrm>
    </dsp:sp>
    <dsp:sp modelId="{741E5167-9599-498D-9E8F-4F7AED7BE6C1}">
      <dsp:nvSpPr>
        <dsp:cNvPr id="0" name=""/>
        <dsp:cNvSpPr/>
      </dsp:nvSpPr>
      <dsp:spPr>
        <a:xfrm>
          <a:off x="6562724" y="3802525"/>
          <a:ext cx="1561703" cy="937021"/>
        </a:xfrm>
        <a:prstGeom prst="roundRect">
          <a:avLst>
            <a:gd name="adj" fmla="val 10000"/>
          </a:avLst>
        </a:prstGeom>
        <a:solidFill>
          <a:schemeClr val="tx2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Advanced Topics</a:t>
          </a:r>
        </a:p>
      </dsp:txBody>
      <dsp:txXfrm>
        <a:off x="6590168" y="3829969"/>
        <a:ext cx="1506815" cy="88213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4E8768-037C-49DE-A1DB-DE887DA31B0B}">
      <dsp:nvSpPr>
        <dsp:cNvPr id="0" name=""/>
        <dsp:cNvSpPr/>
      </dsp:nvSpPr>
      <dsp:spPr>
        <a:xfrm>
          <a:off x="3571" y="679119"/>
          <a:ext cx="1561703" cy="93702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Causal Inference with Experiments</a:t>
          </a:r>
        </a:p>
      </dsp:txBody>
      <dsp:txXfrm>
        <a:off x="31015" y="706563"/>
        <a:ext cx="1506815" cy="882133"/>
      </dsp:txXfrm>
    </dsp:sp>
    <dsp:sp modelId="{5FD5BCC1-9E24-402A-B9A4-83A57EEA6166}">
      <dsp:nvSpPr>
        <dsp:cNvPr id="0" name=""/>
        <dsp:cNvSpPr/>
      </dsp:nvSpPr>
      <dsp:spPr>
        <a:xfrm>
          <a:off x="1702704" y="953979"/>
          <a:ext cx="331081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>
        <a:off x="1702704" y="1031439"/>
        <a:ext cx="231757" cy="232382"/>
      </dsp:txXfrm>
    </dsp:sp>
    <dsp:sp modelId="{CFFCBEBA-4E47-45C5-93CE-DCAB879DDAEB}">
      <dsp:nvSpPr>
        <dsp:cNvPr id="0" name=""/>
        <dsp:cNvSpPr/>
      </dsp:nvSpPr>
      <dsp:spPr>
        <a:xfrm>
          <a:off x="2189956" y="679119"/>
          <a:ext cx="1561703" cy="937021"/>
        </a:xfrm>
        <a:prstGeom prst="roundRect">
          <a:avLst>
            <a:gd name="adj" fmla="val 10000"/>
          </a:avLst>
        </a:prstGeom>
        <a:solidFill>
          <a:schemeClr val="bg2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Prediction with Linear Models</a:t>
          </a:r>
        </a:p>
      </dsp:txBody>
      <dsp:txXfrm>
        <a:off x="2217400" y="706563"/>
        <a:ext cx="1506815" cy="882133"/>
      </dsp:txXfrm>
    </dsp:sp>
    <dsp:sp modelId="{E6321012-EB24-4963-82D0-930510E4F6A2}">
      <dsp:nvSpPr>
        <dsp:cNvPr id="0" name=""/>
        <dsp:cNvSpPr/>
      </dsp:nvSpPr>
      <dsp:spPr>
        <a:xfrm>
          <a:off x="3889089" y="953979"/>
          <a:ext cx="331081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>
        <a:off x="3889089" y="1031439"/>
        <a:ext cx="231757" cy="232382"/>
      </dsp:txXfrm>
    </dsp:sp>
    <dsp:sp modelId="{215A2429-C01A-4AB5-B742-303D0E1532B6}">
      <dsp:nvSpPr>
        <dsp:cNvPr id="0" name=""/>
        <dsp:cNvSpPr/>
      </dsp:nvSpPr>
      <dsp:spPr>
        <a:xfrm>
          <a:off x="4376340" y="679119"/>
          <a:ext cx="1561703" cy="937021"/>
        </a:xfrm>
        <a:prstGeom prst="roundRect">
          <a:avLst>
            <a:gd name="adj" fmla="val 10000"/>
          </a:avLst>
        </a:prstGeom>
        <a:solidFill>
          <a:schemeClr val="bg2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Prediction with High-Dim Linear Models</a:t>
          </a:r>
        </a:p>
      </dsp:txBody>
      <dsp:txXfrm>
        <a:off x="4403784" y="706563"/>
        <a:ext cx="1506815" cy="882133"/>
      </dsp:txXfrm>
    </dsp:sp>
    <dsp:sp modelId="{29D0EE36-F422-484A-85A6-285107F92C26}">
      <dsp:nvSpPr>
        <dsp:cNvPr id="0" name=""/>
        <dsp:cNvSpPr/>
      </dsp:nvSpPr>
      <dsp:spPr>
        <a:xfrm>
          <a:off x="6075473" y="953979"/>
          <a:ext cx="331081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>
        <a:off x="6075473" y="1031439"/>
        <a:ext cx="231757" cy="232382"/>
      </dsp:txXfrm>
    </dsp:sp>
    <dsp:sp modelId="{532AC6A3-9D32-422A-8B50-C8B5D1ED0FFD}">
      <dsp:nvSpPr>
        <dsp:cNvPr id="0" name=""/>
        <dsp:cNvSpPr/>
      </dsp:nvSpPr>
      <dsp:spPr>
        <a:xfrm>
          <a:off x="6562724" y="679119"/>
          <a:ext cx="1561703" cy="937021"/>
        </a:xfrm>
        <a:prstGeom prst="roundRect">
          <a:avLst>
            <a:gd name="adj" fmla="val 10000"/>
          </a:avLst>
        </a:prstGeom>
        <a:solidFill>
          <a:schemeClr val="bg2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Inference on Causal and Predictive Effects with High-Dim Linear Models</a:t>
          </a:r>
        </a:p>
      </dsp:txBody>
      <dsp:txXfrm>
        <a:off x="6590168" y="706563"/>
        <a:ext cx="1506815" cy="882133"/>
      </dsp:txXfrm>
    </dsp:sp>
    <dsp:sp modelId="{5B2F4D73-29F1-4F2A-A88F-74479DE8360A}">
      <dsp:nvSpPr>
        <dsp:cNvPr id="0" name=""/>
        <dsp:cNvSpPr/>
      </dsp:nvSpPr>
      <dsp:spPr>
        <a:xfrm rot="5400000">
          <a:off x="7178036" y="1725460"/>
          <a:ext cx="331081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 rot="-5400000">
        <a:off x="7227386" y="1753570"/>
        <a:ext cx="232382" cy="231757"/>
      </dsp:txXfrm>
    </dsp:sp>
    <dsp:sp modelId="{FA9C61A7-D71C-4E26-BB75-02F93EF1DA91}">
      <dsp:nvSpPr>
        <dsp:cNvPr id="0" name=""/>
        <dsp:cNvSpPr/>
      </dsp:nvSpPr>
      <dsp:spPr>
        <a:xfrm>
          <a:off x="6562724" y="2240822"/>
          <a:ext cx="1561703" cy="937021"/>
        </a:xfrm>
        <a:prstGeom prst="roundRect">
          <a:avLst>
            <a:gd name="adj" fmla="val 10000"/>
          </a:avLst>
        </a:prstGeom>
        <a:solidFill>
          <a:schemeClr val="bg2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Potential Outcomes and Conditional </a:t>
          </a:r>
          <a:r>
            <a:rPr lang="en-US" sz="1200" kern="1200" dirty="0" err="1"/>
            <a:t>Ignorability</a:t>
          </a:r>
          <a:endParaRPr lang="en-US" sz="1200" kern="1200" dirty="0"/>
        </a:p>
      </dsp:txBody>
      <dsp:txXfrm>
        <a:off x="6590168" y="2268266"/>
        <a:ext cx="1506815" cy="882133"/>
      </dsp:txXfrm>
    </dsp:sp>
    <dsp:sp modelId="{D24DBE7C-E775-4D75-B363-11A5AAEABD64}">
      <dsp:nvSpPr>
        <dsp:cNvPr id="0" name=""/>
        <dsp:cNvSpPr/>
      </dsp:nvSpPr>
      <dsp:spPr>
        <a:xfrm rot="10800000">
          <a:off x="6094214" y="2515682"/>
          <a:ext cx="331081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 rot="10800000">
        <a:off x="6193538" y="2593142"/>
        <a:ext cx="231757" cy="232382"/>
      </dsp:txXfrm>
    </dsp:sp>
    <dsp:sp modelId="{ECAA4B5B-0698-4AFA-96E6-77AE1D26B1FE}">
      <dsp:nvSpPr>
        <dsp:cNvPr id="0" name=""/>
        <dsp:cNvSpPr/>
      </dsp:nvSpPr>
      <dsp:spPr>
        <a:xfrm>
          <a:off x="4376340" y="2240822"/>
          <a:ext cx="1561703" cy="937021"/>
        </a:xfrm>
        <a:prstGeom prst="roundRect">
          <a:avLst>
            <a:gd name="adj" fmla="val 10000"/>
          </a:avLst>
        </a:prstGeom>
        <a:solidFill>
          <a:schemeClr val="bg2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Structural Equation Models and Conditional Exogeneity</a:t>
          </a:r>
        </a:p>
      </dsp:txBody>
      <dsp:txXfrm>
        <a:off x="4403784" y="2268266"/>
        <a:ext cx="1506815" cy="882133"/>
      </dsp:txXfrm>
    </dsp:sp>
    <dsp:sp modelId="{DFDBDAD3-1419-46EC-BCFA-9A850044C4CD}">
      <dsp:nvSpPr>
        <dsp:cNvPr id="0" name=""/>
        <dsp:cNvSpPr/>
      </dsp:nvSpPr>
      <dsp:spPr>
        <a:xfrm rot="10800000">
          <a:off x="3907829" y="2515682"/>
          <a:ext cx="331081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 rot="10800000">
        <a:off x="4007153" y="2593142"/>
        <a:ext cx="231757" cy="232382"/>
      </dsp:txXfrm>
    </dsp:sp>
    <dsp:sp modelId="{05D3B237-1464-40E6-90D7-8935B2A1A65B}">
      <dsp:nvSpPr>
        <dsp:cNvPr id="0" name=""/>
        <dsp:cNvSpPr/>
      </dsp:nvSpPr>
      <dsp:spPr>
        <a:xfrm>
          <a:off x="2189956" y="2240822"/>
          <a:ext cx="1561703" cy="937021"/>
        </a:xfrm>
        <a:prstGeom prst="roundRect">
          <a:avLst>
            <a:gd name="adj" fmla="val 10000"/>
          </a:avLst>
        </a:prstGeom>
        <a:solidFill>
          <a:schemeClr val="bg2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Directed Acyclic Graphs</a:t>
          </a:r>
        </a:p>
      </dsp:txBody>
      <dsp:txXfrm>
        <a:off x="2217400" y="2268266"/>
        <a:ext cx="1506815" cy="882133"/>
      </dsp:txXfrm>
    </dsp:sp>
    <dsp:sp modelId="{6E4F5563-286F-4CC2-B844-19D5160794B6}">
      <dsp:nvSpPr>
        <dsp:cNvPr id="0" name=""/>
        <dsp:cNvSpPr/>
      </dsp:nvSpPr>
      <dsp:spPr>
        <a:xfrm rot="10800000">
          <a:off x="1721445" y="2515682"/>
          <a:ext cx="331081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 rot="10800000">
        <a:off x="1820769" y="2593142"/>
        <a:ext cx="231757" cy="232382"/>
      </dsp:txXfrm>
    </dsp:sp>
    <dsp:sp modelId="{D5F9F8B9-B98C-452D-AFAB-EAA03B0B6352}">
      <dsp:nvSpPr>
        <dsp:cNvPr id="0" name=""/>
        <dsp:cNvSpPr/>
      </dsp:nvSpPr>
      <dsp:spPr>
        <a:xfrm>
          <a:off x="3571" y="2240822"/>
          <a:ext cx="1561703" cy="937021"/>
        </a:xfrm>
        <a:prstGeom prst="roundRect">
          <a:avLst>
            <a:gd name="adj" fmla="val 10000"/>
          </a:avLst>
        </a:prstGeom>
        <a:solidFill>
          <a:schemeClr val="bg2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Prediction with Non-Linear Models</a:t>
          </a:r>
        </a:p>
      </dsp:txBody>
      <dsp:txXfrm>
        <a:off x="31015" y="2268266"/>
        <a:ext cx="1506815" cy="882133"/>
      </dsp:txXfrm>
    </dsp:sp>
    <dsp:sp modelId="{3E308776-9A91-45D1-825F-90292745A233}">
      <dsp:nvSpPr>
        <dsp:cNvPr id="0" name=""/>
        <dsp:cNvSpPr/>
      </dsp:nvSpPr>
      <dsp:spPr>
        <a:xfrm rot="5400000">
          <a:off x="618882" y="3287163"/>
          <a:ext cx="331081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 rot="-5400000">
        <a:off x="668232" y="3315273"/>
        <a:ext cx="232382" cy="231757"/>
      </dsp:txXfrm>
    </dsp:sp>
    <dsp:sp modelId="{ACC39D55-B6BE-4C5F-8FD6-A3E8D5E07B59}">
      <dsp:nvSpPr>
        <dsp:cNvPr id="0" name=""/>
        <dsp:cNvSpPr/>
      </dsp:nvSpPr>
      <dsp:spPr>
        <a:xfrm>
          <a:off x="3571" y="3802525"/>
          <a:ext cx="1561703" cy="937021"/>
        </a:xfrm>
        <a:prstGeom prst="roundRect">
          <a:avLst>
            <a:gd name="adj" fmla="val 10000"/>
          </a:avLst>
        </a:prstGeom>
        <a:solidFill>
          <a:schemeClr val="bg2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Inference on Causal Effects with Non-Linear Models</a:t>
          </a:r>
        </a:p>
      </dsp:txBody>
      <dsp:txXfrm>
        <a:off x="31015" y="3829969"/>
        <a:ext cx="1506815" cy="882133"/>
      </dsp:txXfrm>
    </dsp:sp>
    <dsp:sp modelId="{B6E4B580-6648-4508-913E-48247E654693}">
      <dsp:nvSpPr>
        <dsp:cNvPr id="0" name=""/>
        <dsp:cNvSpPr/>
      </dsp:nvSpPr>
      <dsp:spPr>
        <a:xfrm>
          <a:off x="1702704" y="4077385"/>
          <a:ext cx="331081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>
        <a:off x="1702704" y="4154845"/>
        <a:ext cx="231757" cy="232382"/>
      </dsp:txXfrm>
    </dsp:sp>
    <dsp:sp modelId="{FED7D4CF-8D6F-4C60-AD50-09394EDB1804}">
      <dsp:nvSpPr>
        <dsp:cNvPr id="0" name=""/>
        <dsp:cNvSpPr/>
      </dsp:nvSpPr>
      <dsp:spPr>
        <a:xfrm>
          <a:off x="2189956" y="3802525"/>
          <a:ext cx="1561703" cy="937021"/>
        </a:xfrm>
        <a:prstGeom prst="roundRect">
          <a:avLst>
            <a:gd name="adj" fmla="val 10000"/>
          </a:avLst>
        </a:prstGeom>
        <a:solidFill>
          <a:schemeClr val="bg2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Un-observed Confounding and Instruments</a:t>
          </a:r>
        </a:p>
      </dsp:txBody>
      <dsp:txXfrm>
        <a:off x="2217400" y="3829969"/>
        <a:ext cx="1506815" cy="882133"/>
      </dsp:txXfrm>
    </dsp:sp>
    <dsp:sp modelId="{014CB7E0-7DED-4E65-85C7-B662D8910863}">
      <dsp:nvSpPr>
        <dsp:cNvPr id="0" name=""/>
        <dsp:cNvSpPr/>
      </dsp:nvSpPr>
      <dsp:spPr>
        <a:xfrm>
          <a:off x="3889089" y="4077385"/>
          <a:ext cx="331081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>
        <a:off x="3889089" y="4154845"/>
        <a:ext cx="231757" cy="232382"/>
      </dsp:txXfrm>
    </dsp:sp>
    <dsp:sp modelId="{0EE7A650-7582-4BDE-A56E-134C1A899020}">
      <dsp:nvSpPr>
        <dsp:cNvPr id="0" name=""/>
        <dsp:cNvSpPr/>
      </dsp:nvSpPr>
      <dsp:spPr>
        <a:xfrm>
          <a:off x="4376340" y="3802525"/>
          <a:ext cx="1561703" cy="937021"/>
        </a:xfrm>
        <a:prstGeom prst="roundRect">
          <a:avLst>
            <a:gd name="adj" fmla="val 10000"/>
          </a:avLst>
        </a:prstGeom>
        <a:solidFill>
          <a:schemeClr val="bg2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Estimation of Heterogeneous Causal Effects</a:t>
          </a:r>
          <a:endParaRPr lang="en-US" sz="1200" kern="1200" dirty="0"/>
        </a:p>
      </dsp:txBody>
      <dsp:txXfrm>
        <a:off x="4403784" y="3829969"/>
        <a:ext cx="1506815" cy="882133"/>
      </dsp:txXfrm>
    </dsp:sp>
    <dsp:sp modelId="{0DC9F036-E061-4AF1-85B2-EADB29227B48}">
      <dsp:nvSpPr>
        <dsp:cNvPr id="0" name=""/>
        <dsp:cNvSpPr/>
      </dsp:nvSpPr>
      <dsp:spPr>
        <a:xfrm>
          <a:off x="6075473" y="4077385"/>
          <a:ext cx="331081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>
        <a:off x="6075473" y="4154845"/>
        <a:ext cx="231757" cy="232382"/>
      </dsp:txXfrm>
    </dsp:sp>
    <dsp:sp modelId="{741E5167-9599-498D-9E8F-4F7AED7BE6C1}">
      <dsp:nvSpPr>
        <dsp:cNvPr id="0" name=""/>
        <dsp:cNvSpPr/>
      </dsp:nvSpPr>
      <dsp:spPr>
        <a:xfrm>
          <a:off x="6562724" y="3802525"/>
          <a:ext cx="1561703" cy="937021"/>
        </a:xfrm>
        <a:prstGeom prst="roundRect">
          <a:avLst>
            <a:gd name="adj" fmla="val 10000"/>
          </a:avLst>
        </a:prstGeom>
        <a:solidFill>
          <a:schemeClr val="bg2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Advanced Topics</a:t>
          </a:r>
        </a:p>
      </dsp:txBody>
      <dsp:txXfrm>
        <a:off x="6590168" y="3829969"/>
        <a:ext cx="1506815" cy="88213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AFD816-5E2C-4B7B-92F4-B86210728FD0}" type="datetimeFigureOut">
              <a:rPr lang="en-US" smtClean="0"/>
              <a:t>1/16/2025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5BC972-2130-41A6-AB96-C0D843A0CB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1419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6B951-19EA-7E79-E767-EBD4249CCC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E7A5F0-DBEA-A0E7-5442-52C7FC4C58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41EA64-5F41-CA48-3418-DA99D27548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1F8FF-09E7-4B5C-8862-7811D1FC99A3}" type="datetimeFigureOut">
              <a:rPr lang="en-US" smtClean="0"/>
              <a:t>1/16/2025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90CD14-C62E-7EEC-A28A-97EDE6D08F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80503-69FF-3484-0A59-8B49D4511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B0270-CC35-4397-85D7-B9962527B8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0436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4CA70-754E-2027-2304-188F0E40C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2F69D72-E478-7B37-86AE-97BAF33EE3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D463E0-0B0B-7E61-9C14-8F79F2BE34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1F8FF-09E7-4B5C-8862-7811D1FC99A3}" type="datetimeFigureOut">
              <a:rPr lang="en-US" smtClean="0"/>
              <a:t>1/16/2025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4B24E4-0DE0-0246-0F43-CAE57365DB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787761-4D2B-8EFA-E0FE-361365069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B0270-CC35-4397-85D7-B9962527B8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0531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683F714-27C5-0BAA-530C-3F27341C905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5FFA17-1120-52EB-A0D2-2EF15E64D5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DAD8C-2E81-BAA2-3729-25C0B67262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1F8FF-09E7-4B5C-8862-7811D1FC99A3}" type="datetimeFigureOut">
              <a:rPr lang="en-US" smtClean="0"/>
              <a:t>1/16/2025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030AF3-1D6F-42AC-102E-9E39421948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3693CC-CD9D-ED89-96FD-1497A84A77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B0270-CC35-4397-85D7-B9962527B8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1776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276128-4C7F-4369-0967-34D865146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0E2003-2BF2-17E1-50E3-4AF45137DE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838749-1040-0DFC-D143-0742868C75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1F8FF-09E7-4B5C-8862-7811D1FC99A3}" type="datetimeFigureOut">
              <a:rPr lang="en-US" smtClean="0"/>
              <a:t>1/16/2025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AC68BB-DA83-9D8C-4DAA-3DAADDC49E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D6A8AE-19F9-7A39-8A23-4B280D2FC1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B0270-CC35-4397-85D7-B9962527B8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2694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7591FB-C94C-2E3C-353F-7E9799EBF1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226239-CEB8-9ADD-EE92-956420B178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3028DD-1CB6-3618-0884-3F177EB7CB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1F8FF-09E7-4B5C-8862-7811D1FC99A3}" type="datetimeFigureOut">
              <a:rPr lang="en-US" smtClean="0"/>
              <a:t>1/16/2025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740D51-881E-3575-2441-6361711115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65C807-9FD1-0B87-DBB9-5F0B2E3DCE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B0270-CC35-4397-85D7-B9962527B8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5439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CEC5C-12E8-B78F-F5EC-BE2AA4AFA3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5E701A-8205-8CF2-7CF3-4629680E5A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975EA3-D8D1-1F62-0D25-C51B9737B4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1CF801-43D8-377C-39EE-4E941997B0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1F8FF-09E7-4B5C-8862-7811D1FC99A3}" type="datetimeFigureOut">
              <a:rPr lang="en-US" smtClean="0"/>
              <a:t>1/16/2025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39354F-71A3-6A57-EA88-D35D2BAC39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482A2B-B6CC-B769-B313-B324A932DA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B0270-CC35-4397-85D7-B9962527B8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6656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E8A74-6969-78C0-BEA1-4FB12AE9A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FE456B-9EF1-2464-CB16-70924F65B4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0FDF5A-C0AE-D1D1-155B-D3280BB3C9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F08134-0CC5-862E-9383-5A76E3A15C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5FDA247-F6FB-24A5-726F-909C79BFE58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FE2A93B-C0BD-91FB-F21E-C61552C624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1F8FF-09E7-4B5C-8862-7811D1FC99A3}" type="datetimeFigureOut">
              <a:rPr lang="en-US" smtClean="0"/>
              <a:t>1/16/2025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95A04A3-8500-6258-1DF5-ECFAD17E46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FD3D9C8-70E8-0E77-AD58-EE2209EC5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B0270-CC35-4397-85D7-B9962527B8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861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E9ECF-9365-6E92-7FB5-2DAC04DB6F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7FD9BBB-19BB-A2C7-B4D7-477C0D6AB9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1F8FF-09E7-4B5C-8862-7811D1FC99A3}" type="datetimeFigureOut">
              <a:rPr lang="en-US" smtClean="0"/>
              <a:t>1/16/2025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603B15-F68A-F76F-A9F4-BB24AE2BC3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A11515-70BA-B9BB-654F-853A575BB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B0270-CC35-4397-85D7-B9962527B8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79843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D8417E1-8378-527D-B594-99DD7EF1AB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1F8FF-09E7-4B5C-8862-7811D1FC99A3}" type="datetimeFigureOut">
              <a:rPr lang="en-US" smtClean="0"/>
              <a:t>1/16/2025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066405C-D44D-F9F0-4A82-6270504D7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FB7B5A-8F76-0745-08D6-5CA5E4906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B0270-CC35-4397-85D7-B9962527B8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0563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D409C4-A6F7-7ABB-5FA2-2C9741EA7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74F363-3474-F6C9-1FA1-0F5F714A94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B5BBDF-5822-B9F5-A753-5E54870DC3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D9D034-0518-8B00-37BB-E4C124B49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1F8FF-09E7-4B5C-8862-7811D1FC99A3}" type="datetimeFigureOut">
              <a:rPr lang="en-US" smtClean="0"/>
              <a:t>1/16/2025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9A27F4-5B1F-72CE-80C9-E8CD0F549E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A440CF-A182-117E-D7D6-B5C98DA7B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B0270-CC35-4397-85D7-B9962527B8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53413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71BA8A-1BE2-78E4-879F-ECD8FE826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32F0EF3-143E-65F4-5110-A372B749DAF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B4BA66-7AF2-3DFE-10C9-4738C90577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7B4716-F6F7-C6B6-B7A4-3BA2EE4E55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1F8FF-09E7-4B5C-8862-7811D1FC99A3}" type="datetimeFigureOut">
              <a:rPr lang="en-US" smtClean="0"/>
              <a:t>1/16/2025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14697F-226C-49CC-8C7E-BDBBF6F24F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6CFB87-A8DD-B9D1-D48A-1B746B0B3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B0270-CC35-4397-85D7-B9962527B8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6040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3BB4FA0-1F6F-8E71-F999-0A4625B0E2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455A1C-23A7-9397-DF12-B65EC56DB8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DBF9F4-9D26-AA1A-2888-02B09B1B92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681F8FF-09E7-4B5C-8862-7811D1FC99A3}" type="datetimeFigureOut">
              <a:rPr lang="en-US" smtClean="0"/>
              <a:t>1/16/2025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716564-C1A3-DC74-CE34-1B6EF26611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F52516-C0E6-A91B-1A3F-F480701941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56B0270-CC35-4397-85D7-B9962527B8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0168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36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41.svg"/><Relationship Id="rId4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8.png"/><Relationship Id="rId7" Type="http://schemas.openxmlformats.org/officeDocument/2006/relationships/image" Target="../media/image4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4" Type="http://schemas.openxmlformats.org/officeDocument/2006/relationships/image" Target="../media/image3.png"/><Relationship Id="rId9" Type="http://schemas.openxmlformats.org/officeDocument/2006/relationships/image" Target="../media/image4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1.svg"/><Relationship Id="rId4" Type="http://schemas.openxmlformats.org/officeDocument/2006/relationships/image" Target="../media/image40.png"/><Relationship Id="rId9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38.png"/><Relationship Id="rId7" Type="http://schemas.openxmlformats.org/officeDocument/2006/relationships/image" Target="../media/image48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11" Type="http://schemas.openxmlformats.org/officeDocument/2006/relationships/image" Target="../media/image37.png"/><Relationship Id="rId5" Type="http://schemas.openxmlformats.org/officeDocument/2006/relationships/image" Target="../media/image41.svg"/><Relationship Id="rId10" Type="http://schemas.openxmlformats.org/officeDocument/2006/relationships/image" Target="../media/image53.png"/><Relationship Id="rId4" Type="http://schemas.openxmlformats.org/officeDocument/2006/relationships/image" Target="../media/image40.png"/><Relationship Id="rId9" Type="http://schemas.openxmlformats.org/officeDocument/2006/relationships/image" Target="../media/image5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0.png"/><Relationship Id="rId7" Type="http://schemas.openxmlformats.org/officeDocument/2006/relationships/image" Target="../media/image51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53.png"/><Relationship Id="rId10" Type="http://schemas.openxmlformats.org/officeDocument/2006/relationships/image" Target="../media/image37.png"/><Relationship Id="rId4" Type="http://schemas.openxmlformats.org/officeDocument/2006/relationships/image" Target="../media/image41.svg"/><Relationship Id="rId9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41.svg"/><Relationship Id="rId7" Type="http://schemas.openxmlformats.org/officeDocument/2006/relationships/image" Target="../media/image36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3.png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hyperlink" Target="https://1drv.ms/b/s!AuRxCGEOCRKGldwfb-_609w0kG6LRA?e=81Nd39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40.png"/><Relationship Id="rId7" Type="http://schemas.openxmlformats.org/officeDocument/2006/relationships/image" Target="../media/image5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11" Type="http://schemas.openxmlformats.org/officeDocument/2006/relationships/image" Target="../media/image37.png"/><Relationship Id="rId5" Type="http://schemas.openxmlformats.org/officeDocument/2006/relationships/image" Target="../media/image57.png"/><Relationship Id="rId10" Type="http://schemas.openxmlformats.org/officeDocument/2006/relationships/image" Target="../media/image36.png"/><Relationship Id="rId4" Type="http://schemas.openxmlformats.org/officeDocument/2006/relationships/image" Target="../media/image41.svg"/><Relationship Id="rId9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37.png"/><Relationship Id="rId3" Type="http://schemas.openxmlformats.org/officeDocument/2006/relationships/image" Target="../media/image40.png"/><Relationship Id="rId7" Type="http://schemas.openxmlformats.org/officeDocument/2006/relationships/image" Target="../media/image63.png"/><Relationship Id="rId12" Type="http://schemas.openxmlformats.org/officeDocument/2006/relationships/image" Target="../media/image36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svg"/><Relationship Id="rId11" Type="http://schemas.openxmlformats.org/officeDocument/2006/relationships/image" Target="../media/image39.png"/><Relationship Id="rId5" Type="http://schemas.openxmlformats.org/officeDocument/2006/relationships/image" Target="../media/image46.png"/><Relationship Id="rId15" Type="http://schemas.openxmlformats.org/officeDocument/2006/relationships/image" Target="../media/image58.png"/><Relationship Id="rId10" Type="http://schemas.openxmlformats.org/officeDocument/2006/relationships/image" Target="../media/image64.png"/><Relationship Id="rId4" Type="http://schemas.openxmlformats.org/officeDocument/2006/relationships/image" Target="../media/image41.svg"/><Relationship Id="rId9" Type="http://schemas.openxmlformats.org/officeDocument/2006/relationships/image" Target="../media/image60.png"/><Relationship Id="rId14" Type="http://schemas.openxmlformats.org/officeDocument/2006/relationships/image" Target="../media/image5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63.png"/><Relationship Id="rId18" Type="http://schemas.openxmlformats.org/officeDocument/2006/relationships/image" Target="../media/image58.png"/><Relationship Id="rId3" Type="http://schemas.openxmlformats.org/officeDocument/2006/relationships/image" Target="../media/image40.png"/><Relationship Id="rId7" Type="http://schemas.openxmlformats.org/officeDocument/2006/relationships/image" Target="../media/image65.png"/><Relationship Id="rId12" Type="http://schemas.openxmlformats.org/officeDocument/2006/relationships/image" Target="../media/image37.png"/><Relationship Id="rId17" Type="http://schemas.openxmlformats.org/officeDocument/2006/relationships/image" Target="../media/image57.png"/><Relationship Id="rId2" Type="http://schemas.openxmlformats.org/officeDocument/2006/relationships/image" Target="../media/image38.png"/><Relationship Id="rId16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svg"/><Relationship Id="rId11" Type="http://schemas.openxmlformats.org/officeDocument/2006/relationships/image" Target="../media/image36.png"/><Relationship Id="rId5" Type="http://schemas.openxmlformats.org/officeDocument/2006/relationships/image" Target="../media/image46.png"/><Relationship Id="rId15" Type="http://schemas.openxmlformats.org/officeDocument/2006/relationships/image" Target="../media/image60.png"/><Relationship Id="rId10" Type="http://schemas.openxmlformats.org/officeDocument/2006/relationships/image" Target="../media/image42.png"/><Relationship Id="rId4" Type="http://schemas.openxmlformats.org/officeDocument/2006/relationships/image" Target="../media/image41.svg"/><Relationship Id="rId9" Type="http://schemas.openxmlformats.org/officeDocument/2006/relationships/image" Target="../media/image39.png"/><Relationship Id="rId14" Type="http://schemas.openxmlformats.org/officeDocument/2006/relationships/image" Target="../media/image5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58.png"/><Relationship Id="rId3" Type="http://schemas.openxmlformats.org/officeDocument/2006/relationships/image" Target="../media/image67.png"/><Relationship Id="rId7" Type="http://schemas.openxmlformats.org/officeDocument/2006/relationships/image" Target="../media/image30.svg"/><Relationship Id="rId12" Type="http://schemas.openxmlformats.org/officeDocument/2006/relationships/image" Target="../media/image57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image" Target="../media/image59.png"/><Relationship Id="rId5" Type="http://schemas.openxmlformats.org/officeDocument/2006/relationships/image" Target="../media/image22.svg"/><Relationship Id="rId10" Type="http://schemas.openxmlformats.org/officeDocument/2006/relationships/image" Target="../media/image41.svg"/><Relationship Id="rId4" Type="http://schemas.openxmlformats.org/officeDocument/2006/relationships/image" Target="../media/image21.png"/><Relationship Id="rId9" Type="http://schemas.openxmlformats.org/officeDocument/2006/relationships/image" Target="../media/image40.png"/><Relationship Id="rId14" Type="http://schemas.openxmlformats.org/officeDocument/2006/relationships/image" Target="../media/image60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71.png"/><Relationship Id="rId3" Type="http://schemas.openxmlformats.org/officeDocument/2006/relationships/image" Target="../media/image67.png"/><Relationship Id="rId7" Type="http://schemas.openxmlformats.org/officeDocument/2006/relationships/image" Target="../media/image30.svg"/><Relationship Id="rId12" Type="http://schemas.openxmlformats.org/officeDocument/2006/relationships/image" Target="../media/image47.svg"/><Relationship Id="rId17" Type="http://schemas.openxmlformats.org/officeDocument/2006/relationships/image" Target="../media/image58.png"/><Relationship Id="rId2" Type="http://schemas.openxmlformats.org/officeDocument/2006/relationships/image" Target="../media/image62.png"/><Relationship Id="rId16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image" Target="../media/image46.png"/><Relationship Id="rId5" Type="http://schemas.openxmlformats.org/officeDocument/2006/relationships/image" Target="../media/image22.svg"/><Relationship Id="rId15" Type="http://schemas.openxmlformats.org/officeDocument/2006/relationships/image" Target="../media/image60.png"/><Relationship Id="rId10" Type="http://schemas.openxmlformats.org/officeDocument/2006/relationships/image" Target="../media/image41.svg"/><Relationship Id="rId4" Type="http://schemas.openxmlformats.org/officeDocument/2006/relationships/image" Target="../media/image21.png"/><Relationship Id="rId9" Type="http://schemas.openxmlformats.org/officeDocument/2006/relationships/image" Target="../media/image40.png"/><Relationship Id="rId14" Type="http://schemas.openxmlformats.org/officeDocument/2006/relationships/image" Target="../media/image59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40.png"/><Relationship Id="rId7" Type="http://schemas.openxmlformats.org/officeDocument/2006/relationships/image" Target="../media/image71.jpe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jpeg"/><Relationship Id="rId11" Type="http://schemas.openxmlformats.org/officeDocument/2006/relationships/image" Target="../media/image58.png"/><Relationship Id="rId5" Type="http://schemas.openxmlformats.org/officeDocument/2006/relationships/image" Target="../media/image69.png"/><Relationship Id="rId10" Type="http://schemas.openxmlformats.org/officeDocument/2006/relationships/image" Target="../media/image57.png"/><Relationship Id="rId4" Type="http://schemas.openxmlformats.org/officeDocument/2006/relationships/image" Target="../media/image41.svg"/><Relationship Id="rId9" Type="http://schemas.openxmlformats.org/officeDocument/2006/relationships/image" Target="../media/image60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13" Type="http://schemas.openxmlformats.org/officeDocument/2006/relationships/image" Target="../media/image60.png"/><Relationship Id="rId3" Type="http://schemas.openxmlformats.org/officeDocument/2006/relationships/image" Target="../media/image40.png"/><Relationship Id="rId7" Type="http://schemas.openxmlformats.org/officeDocument/2006/relationships/image" Target="../media/image76.png"/><Relationship Id="rId12" Type="http://schemas.openxmlformats.org/officeDocument/2006/relationships/image" Target="../media/image59.pn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svg"/><Relationship Id="rId11" Type="http://schemas.openxmlformats.org/officeDocument/2006/relationships/image" Target="../media/image77.png"/><Relationship Id="rId5" Type="http://schemas.openxmlformats.org/officeDocument/2006/relationships/image" Target="../media/image46.png"/><Relationship Id="rId15" Type="http://schemas.openxmlformats.org/officeDocument/2006/relationships/image" Target="../media/image58.png"/><Relationship Id="rId10" Type="http://schemas.openxmlformats.org/officeDocument/2006/relationships/image" Target="../media/image71.jpeg"/><Relationship Id="rId4" Type="http://schemas.openxmlformats.org/officeDocument/2006/relationships/image" Target="../media/image41.svg"/><Relationship Id="rId9" Type="http://schemas.openxmlformats.org/officeDocument/2006/relationships/image" Target="../media/image70.jpeg"/><Relationship Id="rId14" Type="http://schemas.openxmlformats.org/officeDocument/2006/relationships/image" Target="../media/image57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13" Type="http://schemas.openxmlformats.org/officeDocument/2006/relationships/image" Target="../media/image63.png"/><Relationship Id="rId3" Type="http://schemas.openxmlformats.org/officeDocument/2006/relationships/image" Target="../media/image40.png"/><Relationship Id="rId7" Type="http://schemas.openxmlformats.org/officeDocument/2006/relationships/image" Target="../media/image78.png"/><Relationship Id="rId12" Type="http://schemas.openxmlformats.org/officeDocument/2006/relationships/image" Target="../media/image77.png"/><Relationship Id="rId17" Type="http://schemas.openxmlformats.org/officeDocument/2006/relationships/image" Target="../media/image58.png"/><Relationship Id="rId2" Type="http://schemas.openxmlformats.org/officeDocument/2006/relationships/image" Target="../media/image68.jpeg"/><Relationship Id="rId16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svg"/><Relationship Id="rId11" Type="http://schemas.openxmlformats.org/officeDocument/2006/relationships/image" Target="../media/image71.jpeg"/><Relationship Id="rId5" Type="http://schemas.openxmlformats.org/officeDocument/2006/relationships/image" Target="../media/image46.png"/><Relationship Id="rId15" Type="http://schemas.openxmlformats.org/officeDocument/2006/relationships/image" Target="../media/image60.png"/><Relationship Id="rId10" Type="http://schemas.openxmlformats.org/officeDocument/2006/relationships/image" Target="../media/image70.jpeg"/><Relationship Id="rId4" Type="http://schemas.openxmlformats.org/officeDocument/2006/relationships/image" Target="../media/image41.svg"/><Relationship Id="rId9" Type="http://schemas.openxmlformats.org/officeDocument/2006/relationships/image" Target="../media/image69.png"/><Relationship Id="rId14" Type="http://schemas.openxmlformats.org/officeDocument/2006/relationships/image" Target="../media/image59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40.png"/><Relationship Id="rId7" Type="http://schemas.openxmlformats.org/officeDocument/2006/relationships/image" Target="../media/image57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10" Type="http://schemas.openxmlformats.org/officeDocument/2006/relationships/image" Target="../media/image37.png"/><Relationship Id="rId4" Type="http://schemas.openxmlformats.org/officeDocument/2006/relationships/image" Target="../media/image41.svg"/><Relationship Id="rId9" Type="http://schemas.openxmlformats.org/officeDocument/2006/relationships/image" Target="../media/image36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40.png"/><Relationship Id="rId7" Type="http://schemas.openxmlformats.org/officeDocument/2006/relationships/image" Target="../media/image37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11" Type="http://schemas.openxmlformats.org/officeDocument/2006/relationships/image" Target="../media/image58.png"/><Relationship Id="rId5" Type="http://schemas.openxmlformats.org/officeDocument/2006/relationships/image" Target="../media/image3.png"/><Relationship Id="rId10" Type="http://schemas.openxmlformats.org/officeDocument/2006/relationships/image" Target="../media/image57.png"/><Relationship Id="rId4" Type="http://schemas.openxmlformats.org/officeDocument/2006/relationships/image" Target="../media/image41.svg"/><Relationship Id="rId9" Type="http://schemas.openxmlformats.org/officeDocument/2006/relationships/image" Target="../media/image60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13" Type="http://schemas.openxmlformats.org/officeDocument/2006/relationships/image" Target="../media/image60.png"/><Relationship Id="rId3" Type="http://schemas.openxmlformats.org/officeDocument/2006/relationships/image" Target="../media/image40.png"/><Relationship Id="rId7" Type="http://schemas.openxmlformats.org/officeDocument/2006/relationships/image" Target="../media/image79.png"/><Relationship Id="rId12" Type="http://schemas.openxmlformats.org/officeDocument/2006/relationships/image" Target="../media/image5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svg"/><Relationship Id="rId11" Type="http://schemas.openxmlformats.org/officeDocument/2006/relationships/image" Target="../media/image37.png"/><Relationship Id="rId5" Type="http://schemas.openxmlformats.org/officeDocument/2006/relationships/image" Target="../media/image73.png"/><Relationship Id="rId15" Type="http://schemas.openxmlformats.org/officeDocument/2006/relationships/image" Target="../media/image58.png"/><Relationship Id="rId10" Type="http://schemas.openxmlformats.org/officeDocument/2006/relationships/image" Target="../media/image36.png"/><Relationship Id="rId4" Type="http://schemas.openxmlformats.org/officeDocument/2006/relationships/image" Target="../media/image41.svg"/><Relationship Id="rId9" Type="http://schemas.openxmlformats.org/officeDocument/2006/relationships/image" Target="../media/image3.png"/><Relationship Id="rId14" Type="http://schemas.openxmlformats.org/officeDocument/2006/relationships/image" Target="../media/image57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40.png"/><Relationship Id="rId7" Type="http://schemas.openxmlformats.org/officeDocument/2006/relationships/image" Target="../media/image37.png"/><Relationship Id="rId12" Type="http://schemas.openxmlformats.org/officeDocument/2006/relationships/image" Target="../media/image82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11" Type="http://schemas.openxmlformats.org/officeDocument/2006/relationships/image" Target="../media/image58.png"/><Relationship Id="rId5" Type="http://schemas.openxmlformats.org/officeDocument/2006/relationships/image" Target="../media/image81.png"/><Relationship Id="rId10" Type="http://schemas.openxmlformats.org/officeDocument/2006/relationships/image" Target="../media/image57.png"/><Relationship Id="rId4" Type="http://schemas.openxmlformats.org/officeDocument/2006/relationships/image" Target="../media/image41.svg"/><Relationship Id="rId9" Type="http://schemas.openxmlformats.org/officeDocument/2006/relationships/image" Target="../media/image60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40.png"/><Relationship Id="rId7" Type="http://schemas.openxmlformats.org/officeDocument/2006/relationships/image" Target="../media/image5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image" Target="../media/image83.png"/><Relationship Id="rId5" Type="http://schemas.openxmlformats.org/officeDocument/2006/relationships/image" Target="../media/image36.png"/><Relationship Id="rId10" Type="http://schemas.openxmlformats.org/officeDocument/2006/relationships/image" Target="../media/image58.png"/><Relationship Id="rId4" Type="http://schemas.openxmlformats.org/officeDocument/2006/relationships/image" Target="../media/image41.svg"/><Relationship Id="rId9" Type="http://schemas.openxmlformats.org/officeDocument/2006/relationships/image" Target="../media/image5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12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6.svg"/><Relationship Id="rId18" Type="http://schemas.openxmlformats.org/officeDocument/2006/relationships/image" Target="../media/image21.png"/><Relationship Id="rId26" Type="http://schemas.openxmlformats.org/officeDocument/2006/relationships/image" Target="../media/image29.png"/><Relationship Id="rId3" Type="http://schemas.openxmlformats.org/officeDocument/2006/relationships/image" Target="../media/image7.svg"/><Relationship Id="rId21" Type="http://schemas.openxmlformats.org/officeDocument/2006/relationships/image" Target="../media/image24.svg"/><Relationship Id="rId34" Type="http://schemas.openxmlformats.org/officeDocument/2006/relationships/image" Target="../media/image3.pn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17" Type="http://schemas.openxmlformats.org/officeDocument/2006/relationships/image" Target="../media/image20.svg"/><Relationship Id="rId25" Type="http://schemas.openxmlformats.org/officeDocument/2006/relationships/image" Target="../media/image28.svg"/><Relationship Id="rId33" Type="http://schemas.openxmlformats.org/officeDocument/2006/relationships/image" Target="../media/image35.svg"/><Relationship Id="rId2" Type="http://schemas.openxmlformats.org/officeDocument/2006/relationships/image" Target="../media/image6.png"/><Relationship Id="rId16" Type="http://schemas.openxmlformats.org/officeDocument/2006/relationships/image" Target="../media/image19.png"/><Relationship Id="rId20" Type="http://schemas.openxmlformats.org/officeDocument/2006/relationships/image" Target="../media/image23.png"/><Relationship Id="rId29" Type="http://schemas.microsoft.com/office/2007/relationships/hdphoto" Target="../media/hdphoto2.wd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24" Type="http://schemas.openxmlformats.org/officeDocument/2006/relationships/image" Target="../media/image27.png"/><Relationship Id="rId32" Type="http://schemas.openxmlformats.org/officeDocument/2006/relationships/image" Target="../media/image34.png"/><Relationship Id="rId5" Type="http://schemas.microsoft.com/office/2007/relationships/hdphoto" Target="../media/hdphoto1.wdp"/><Relationship Id="rId15" Type="http://schemas.openxmlformats.org/officeDocument/2006/relationships/image" Target="../media/image18.svg"/><Relationship Id="rId23" Type="http://schemas.openxmlformats.org/officeDocument/2006/relationships/image" Target="../media/image26.svg"/><Relationship Id="rId28" Type="http://schemas.openxmlformats.org/officeDocument/2006/relationships/image" Target="../media/image31.png"/><Relationship Id="rId10" Type="http://schemas.openxmlformats.org/officeDocument/2006/relationships/image" Target="../media/image13.png"/><Relationship Id="rId19" Type="http://schemas.openxmlformats.org/officeDocument/2006/relationships/image" Target="../media/image22.svg"/><Relationship Id="rId31" Type="http://schemas.openxmlformats.org/officeDocument/2006/relationships/image" Target="../media/image33.svg"/><Relationship Id="rId4" Type="http://schemas.openxmlformats.org/officeDocument/2006/relationships/image" Target="../media/image8.png"/><Relationship Id="rId9" Type="http://schemas.openxmlformats.org/officeDocument/2006/relationships/image" Target="../media/image12.svg"/><Relationship Id="rId14" Type="http://schemas.openxmlformats.org/officeDocument/2006/relationships/image" Target="../media/image17.png"/><Relationship Id="rId22" Type="http://schemas.openxmlformats.org/officeDocument/2006/relationships/image" Target="../media/image25.png"/><Relationship Id="rId27" Type="http://schemas.openxmlformats.org/officeDocument/2006/relationships/image" Target="../media/image30.svg"/><Relationship Id="rId30" Type="http://schemas.openxmlformats.org/officeDocument/2006/relationships/image" Target="../media/image32.png"/><Relationship Id="rId8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31EFF-ED83-B1C0-CCDE-1C63793C0AA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MS&amp;E228: Lecture 2</a:t>
            </a:r>
            <a:br>
              <a:rPr lang="en-US" dirty="0"/>
            </a:br>
            <a:r>
              <a:rPr lang="en-US" dirty="0"/>
              <a:t>Causality via Experiments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FA838A-3E73-B587-785B-A415C1203F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2268879"/>
          </a:xfrm>
        </p:spPr>
        <p:txBody>
          <a:bodyPr>
            <a:normAutofit/>
          </a:bodyPr>
          <a:lstStyle/>
          <a:p>
            <a:r>
              <a:rPr lang="en-US" dirty="0"/>
              <a:t>Vasilis Syrgkanis</a:t>
            </a:r>
          </a:p>
          <a:p>
            <a:r>
              <a:rPr lang="en-US" dirty="0"/>
              <a:t>Assistant Professor</a:t>
            </a:r>
          </a:p>
          <a:p>
            <a:r>
              <a:rPr lang="en-US" dirty="0"/>
              <a:t>Management Science and Engineering</a:t>
            </a:r>
          </a:p>
          <a:p>
            <a:r>
              <a:rPr lang="en-US" dirty="0"/>
              <a:t>(by courtesy) Computer Science and Electrical Engineering</a:t>
            </a:r>
          </a:p>
          <a:p>
            <a:r>
              <a:rPr lang="en-US" dirty="0"/>
              <a:t>Institute for Computational and Mathematical Engineering</a:t>
            </a:r>
          </a:p>
        </p:txBody>
      </p:sp>
    </p:spTree>
    <p:extLst>
      <p:ext uri="{BB962C8B-B14F-4D97-AF65-F5344CB8AC3E}">
        <p14:creationId xmlns:p14="http://schemas.microsoft.com/office/powerpoint/2010/main" val="35333394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text, posing, chessman&#10;&#10;Description automatically generated">
            <a:extLst>
              <a:ext uri="{FF2B5EF4-FFF2-40B4-BE49-F238E27FC236}">
                <a16:creationId xmlns:a16="http://schemas.microsoft.com/office/drawing/2014/main" id="{FC086557-8BA3-4F5A-6D25-DF1880AB31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1398" y="5046357"/>
            <a:ext cx="2640702" cy="1781712"/>
          </a:xfrm>
          <a:prstGeom prst="rect">
            <a:avLst/>
          </a:prstGeom>
        </p:spPr>
      </p:pic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CDAAF9A1-C76D-07D5-174F-675C6C94BA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0668" y="1699184"/>
            <a:ext cx="2460591" cy="16126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00839A-4B6E-971E-2724-8DB255520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A/B Testing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8EACF2A9-7D64-70A5-EC07-D3D5A51EB8B9}"/>
              </a:ext>
            </a:extLst>
          </p:cNvPr>
          <p:cNvSpPr txBox="1"/>
          <p:nvPr/>
        </p:nvSpPr>
        <p:spPr>
          <a:xfrm>
            <a:off x="3171245" y="6638909"/>
            <a:ext cx="4187906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Image Source: https://www.leadpages.com/blog/ab-testing-split-testing/</a:t>
            </a:r>
          </a:p>
        </p:txBody>
      </p:sp>
      <p:pic>
        <p:nvPicPr>
          <p:cNvPr id="109" name="Picture 108" descr="A large group of people&#10;&#10;Description automatically generated with medium confidence">
            <a:extLst>
              <a:ext uri="{FF2B5EF4-FFF2-40B4-BE49-F238E27FC236}">
                <a16:creationId xmlns:a16="http://schemas.microsoft.com/office/drawing/2014/main" id="{B0CD4C0C-C2CD-368F-6AC8-4149553A97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26" y="2336471"/>
            <a:ext cx="3505234" cy="4156404"/>
          </a:xfrm>
          <a:prstGeom prst="rect">
            <a:avLst/>
          </a:prstGeom>
        </p:spPr>
      </p:pic>
      <p:sp>
        <p:nvSpPr>
          <p:cNvPr id="111" name="TextBox 110">
            <a:extLst>
              <a:ext uri="{FF2B5EF4-FFF2-40B4-BE49-F238E27FC236}">
                <a16:creationId xmlns:a16="http://schemas.microsoft.com/office/drawing/2014/main" id="{22B9F647-1805-3CAA-3285-4E61B5E90D91}"/>
              </a:ext>
            </a:extLst>
          </p:cNvPr>
          <p:cNvSpPr txBox="1"/>
          <p:nvPr/>
        </p:nvSpPr>
        <p:spPr>
          <a:xfrm>
            <a:off x="927370" y="1828913"/>
            <a:ext cx="1074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user base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091835E7-0062-0FDE-F49D-73A4329828EE}"/>
              </a:ext>
            </a:extLst>
          </p:cNvPr>
          <p:cNvSpPr txBox="1"/>
          <p:nvPr/>
        </p:nvSpPr>
        <p:spPr>
          <a:xfrm>
            <a:off x="8481515" y="1315029"/>
            <a:ext cx="948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Group A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EAF6BEDB-BB12-75C4-634F-3B267688328D}"/>
              </a:ext>
            </a:extLst>
          </p:cNvPr>
          <p:cNvSpPr txBox="1"/>
          <p:nvPr/>
        </p:nvSpPr>
        <p:spPr>
          <a:xfrm>
            <a:off x="8482877" y="4559286"/>
            <a:ext cx="941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Group B</a:t>
            </a:r>
          </a:p>
        </p:txBody>
      </p:sp>
    </p:spTree>
    <p:extLst>
      <p:ext uri="{BB962C8B-B14F-4D97-AF65-F5344CB8AC3E}">
        <p14:creationId xmlns:p14="http://schemas.microsoft.com/office/powerpoint/2010/main" val="14107191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Picture 109" descr="A large group of people&#10;&#10;Description automatically generated with medium confidence">
            <a:extLst>
              <a:ext uri="{FF2B5EF4-FFF2-40B4-BE49-F238E27FC236}">
                <a16:creationId xmlns:a16="http://schemas.microsoft.com/office/drawing/2014/main" id="{A66E6D6C-B3AF-B074-3CE9-DD63AE4C0E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26" y="2336471"/>
            <a:ext cx="3505234" cy="41564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00839A-4B6E-971E-2724-8DB255520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A/B Testing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8EACF2A9-7D64-70A5-EC07-D3D5A51EB8B9}"/>
              </a:ext>
            </a:extLst>
          </p:cNvPr>
          <p:cNvSpPr txBox="1"/>
          <p:nvPr/>
        </p:nvSpPr>
        <p:spPr>
          <a:xfrm>
            <a:off x="3171245" y="6638909"/>
            <a:ext cx="4187906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Image Source: https://www.leadpages.com/blog/ab-testing-split-testing/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CFCC9BD-380B-8FA7-0973-BCC03C312C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6" t="30060" r="56926" b="23706"/>
          <a:stretch/>
        </p:blipFill>
        <p:spPr bwMode="auto">
          <a:xfrm>
            <a:off x="3620420" y="1533880"/>
            <a:ext cx="3738731" cy="209507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3" name="Picture 2">
            <a:extLst>
              <a:ext uri="{FF2B5EF4-FFF2-40B4-BE49-F238E27FC236}">
                <a16:creationId xmlns:a16="http://schemas.microsoft.com/office/drawing/2014/main" id="{7C141B39-0961-1C32-89F8-B0D2918702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37" t="30491" r="2936" b="24686"/>
          <a:stretch/>
        </p:blipFill>
        <p:spPr bwMode="auto">
          <a:xfrm>
            <a:off x="3588443" y="4479431"/>
            <a:ext cx="3747718" cy="197867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4" name="Oval 103">
            <a:extLst>
              <a:ext uri="{FF2B5EF4-FFF2-40B4-BE49-F238E27FC236}">
                <a16:creationId xmlns:a16="http://schemas.microsoft.com/office/drawing/2014/main" id="{FD7A86AD-9DAD-B132-2E80-C1B8EC2B70FE}"/>
              </a:ext>
            </a:extLst>
          </p:cNvPr>
          <p:cNvSpPr/>
          <p:nvPr/>
        </p:nvSpPr>
        <p:spPr>
          <a:xfrm>
            <a:off x="7043844" y="1114441"/>
            <a:ext cx="640080" cy="640080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</a:rPr>
              <a:t>A</a:t>
            </a: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DE20DE3F-B0A3-D7AF-F6EA-DE15C35330DB}"/>
              </a:ext>
            </a:extLst>
          </p:cNvPr>
          <p:cNvSpPr/>
          <p:nvPr/>
        </p:nvSpPr>
        <p:spPr>
          <a:xfrm>
            <a:off x="7039111" y="4104657"/>
            <a:ext cx="640080" cy="640080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</a:rPr>
              <a:t>B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99622343-B38F-EED5-6C23-4AF13A5B8325}"/>
              </a:ext>
            </a:extLst>
          </p:cNvPr>
          <p:cNvSpPr txBox="1"/>
          <p:nvPr/>
        </p:nvSpPr>
        <p:spPr>
          <a:xfrm>
            <a:off x="927370" y="1828913"/>
            <a:ext cx="1074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user base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E2F6391E-E63F-AAA7-E806-46D49D6AA6D8}"/>
              </a:ext>
            </a:extLst>
          </p:cNvPr>
          <p:cNvSpPr txBox="1"/>
          <p:nvPr/>
        </p:nvSpPr>
        <p:spPr>
          <a:xfrm>
            <a:off x="8481515" y="1315029"/>
            <a:ext cx="948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Group A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5DB21483-64B3-2A57-6420-81FA138B7101}"/>
              </a:ext>
            </a:extLst>
          </p:cNvPr>
          <p:cNvSpPr txBox="1"/>
          <p:nvPr/>
        </p:nvSpPr>
        <p:spPr>
          <a:xfrm>
            <a:off x="8482877" y="4559286"/>
            <a:ext cx="941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Group B</a:t>
            </a:r>
          </a:p>
        </p:txBody>
      </p:sp>
      <p:pic>
        <p:nvPicPr>
          <p:cNvPr id="5" name="Picture 4" descr="A picture containing text, posing, chessman&#10;&#10;Description automatically generated">
            <a:extLst>
              <a:ext uri="{FF2B5EF4-FFF2-40B4-BE49-F238E27FC236}">
                <a16:creationId xmlns:a16="http://schemas.microsoft.com/office/drawing/2014/main" id="{BB8DB1C0-B095-80DE-3CDD-6E9627F869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1398" y="5046357"/>
            <a:ext cx="2640702" cy="1781712"/>
          </a:xfrm>
          <a:prstGeom prst="rect">
            <a:avLst/>
          </a:prstGeom>
        </p:spPr>
      </p:pic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B30826D6-E3F7-10F8-CCBA-CC2009C023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0668" y="1699184"/>
            <a:ext cx="2460591" cy="1612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1472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Calendar&#10;&#10;Description automatically generated with medium confidence">
            <a:extLst>
              <a:ext uri="{FF2B5EF4-FFF2-40B4-BE49-F238E27FC236}">
                <a16:creationId xmlns:a16="http://schemas.microsoft.com/office/drawing/2014/main" id="{4A23CF2C-937D-42D6-7B3F-7E9B7DB3C9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1469" y="1583111"/>
            <a:ext cx="2460591" cy="191194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00839A-4B6E-971E-2724-8DB255520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A/B Testing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8EACF2A9-7D64-70A5-EC07-D3D5A51EB8B9}"/>
              </a:ext>
            </a:extLst>
          </p:cNvPr>
          <p:cNvSpPr txBox="1"/>
          <p:nvPr/>
        </p:nvSpPr>
        <p:spPr>
          <a:xfrm>
            <a:off x="3171245" y="6638909"/>
            <a:ext cx="4187906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Image Source: https://www.leadpages.com/blog/ab-testing-split-testing/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CFCC9BD-380B-8FA7-0973-BCC03C312C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6" t="30060" r="56926" b="23706"/>
          <a:stretch/>
        </p:blipFill>
        <p:spPr bwMode="auto">
          <a:xfrm>
            <a:off x="3620420" y="1533880"/>
            <a:ext cx="3738731" cy="209507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4" name="Oval 103">
            <a:extLst>
              <a:ext uri="{FF2B5EF4-FFF2-40B4-BE49-F238E27FC236}">
                <a16:creationId xmlns:a16="http://schemas.microsoft.com/office/drawing/2014/main" id="{FD7A86AD-9DAD-B132-2E80-C1B8EC2B70FE}"/>
              </a:ext>
            </a:extLst>
          </p:cNvPr>
          <p:cNvSpPr/>
          <p:nvPr/>
        </p:nvSpPr>
        <p:spPr>
          <a:xfrm>
            <a:off x="7043844" y="1114441"/>
            <a:ext cx="640080" cy="640080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</a:rPr>
              <a:t>A</a:t>
            </a:r>
          </a:p>
        </p:txBody>
      </p:sp>
      <p:pic>
        <p:nvPicPr>
          <p:cNvPr id="106" name="Graphic 105" descr="Dollar with solid fill">
            <a:extLst>
              <a:ext uri="{FF2B5EF4-FFF2-40B4-BE49-F238E27FC236}">
                <a16:creationId xmlns:a16="http://schemas.microsoft.com/office/drawing/2014/main" id="{9C0689D8-43D0-B8A0-2BAF-255BEC0E1A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78204" y="1612489"/>
            <a:ext cx="309486" cy="309486"/>
          </a:xfrm>
          <a:prstGeom prst="rect">
            <a:avLst/>
          </a:prstGeom>
        </p:spPr>
      </p:pic>
      <p:pic>
        <p:nvPicPr>
          <p:cNvPr id="107" name="Graphic 106" descr="Dollar with solid fill">
            <a:extLst>
              <a:ext uri="{FF2B5EF4-FFF2-40B4-BE49-F238E27FC236}">
                <a16:creationId xmlns:a16="http://schemas.microsoft.com/office/drawing/2014/main" id="{2340ED83-8011-AA80-1AAD-F1EB4B82C7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76674" y="1921179"/>
            <a:ext cx="309486" cy="309486"/>
          </a:xfrm>
          <a:prstGeom prst="rect">
            <a:avLst/>
          </a:prstGeom>
        </p:spPr>
      </p:pic>
      <p:pic>
        <p:nvPicPr>
          <p:cNvPr id="108" name="Graphic 107" descr="Dollar with solid fill">
            <a:extLst>
              <a:ext uri="{FF2B5EF4-FFF2-40B4-BE49-F238E27FC236}">
                <a16:creationId xmlns:a16="http://schemas.microsoft.com/office/drawing/2014/main" id="{E49F62D9-AE9D-3281-7395-5C4F00F7EB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52390" y="1576759"/>
            <a:ext cx="309486" cy="309486"/>
          </a:xfrm>
          <a:prstGeom prst="rect">
            <a:avLst/>
          </a:prstGeom>
        </p:spPr>
      </p:pic>
      <p:pic>
        <p:nvPicPr>
          <p:cNvPr id="109" name="Graphic 108" descr="Dollar with solid fill">
            <a:extLst>
              <a:ext uri="{FF2B5EF4-FFF2-40B4-BE49-F238E27FC236}">
                <a16:creationId xmlns:a16="http://schemas.microsoft.com/office/drawing/2014/main" id="{695A4245-076A-3D5F-BB75-7149EC9CDB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99103" y="2670312"/>
            <a:ext cx="309486" cy="309486"/>
          </a:xfrm>
          <a:prstGeom prst="rect">
            <a:avLst/>
          </a:prstGeom>
        </p:spPr>
      </p:pic>
      <p:pic>
        <p:nvPicPr>
          <p:cNvPr id="110" name="Graphic 109" descr="Dollar with solid fill">
            <a:extLst>
              <a:ext uri="{FF2B5EF4-FFF2-40B4-BE49-F238E27FC236}">
                <a16:creationId xmlns:a16="http://schemas.microsoft.com/office/drawing/2014/main" id="{2C6A3F57-5D6B-53F4-EEE1-13B6D8B895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81371" y="3102080"/>
            <a:ext cx="309486" cy="309486"/>
          </a:xfrm>
          <a:prstGeom prst="rect">
            <a:avLst/>
          </a:prstGeom>
        </p:spPr>
      </p:pic>
      <p:pic>
        <p:nvPicPr>
          <p:cNvPr id="111" name="Graphic 110" descr="Dollar with solid fill">
            <a:extLst>
              <a:ext uri="{FF2B5EF4-FFF2-40B4-BE49-F238E27FC236}">
                <a16:creationId xmlns:a16="http://schemas.microsoft.com/office/drawing/2014/main" id="{C81F71A6-EF4F-CB53-896A-C75F50F90C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306476" y="2711625"/>
            <a:ext cx="309486" cy="309486"/>
          </a:xfrm>
          <a:prstGeom prst="rect">
            <a:avLst/>
          </a:prstGeom>
        </p:spPr>
      </p:pic>
      <p:pic>
        <p:nvPicPr>
          <p:cNvPr id="112" name="Graphic 111" descr="Dollar with solid fill">
            <a:extLst>
              <a:ext uri="{FF2B5EF4-FFF2-40B4-BE49-F238E27FC236}">
                <a16:creationId xmlns:a16="http://schemas.microsoft.com/office/drawing/2014/main" id="{CD6B9269-2F7F-2BE6-25D1-7EDCD8BBD2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84232" y="2612577"/>
            <a:ext cx="309486" cy="309486"/>
          </a:xfrm>
          <a:prstGeom prst="rect">
            <a:avLst/>
          </a:prstGeom>
        </p:spPr>
      </p:pic>
      <p:pic>
        <p:nvPicPr>
          <p:cNvPr id="113" name="Graphic 112" descr="Dollar with solid fill">
            <a:extLst>
              <a:ext uri="{FF2B5EF4-FFF2-40B4-BE49-F238E27FC236}">
                <a16:creationId xmlns:a16="http://schemas.microsoft.com/office/drawing/2014/main" id="{574C1082-DF7B-C89B-A361-0BA05F3B74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22109" y="2485398"/>
            <a:ext cx="309486" cy="309486"/>
          </a:xfrm>
          <a:prstGeom prst="rect">
            <a:avLst/>
          </a:prstGeom>
        </p:spPr>
      </p:pic>
      <p:pic>
        <p:nvPicPr>
          <p:cNvPr id="114" name="Graphic 113" descr="Dollar with solid fill">
            <a:extLst>
              <a:ext uri="{FF2B5EF4-FFF2-40B4-BE49-F238E27FC236}">
                <a16:creationId xmlns:a16="http://schemas.microsoft.com/office/drawing/2014/main" id="{C77FEB5A-7E92-46D0-DBE0-CB61B70331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60104" y="2541832"/>
            <a:ext cx="309486" cy="309486"/>
          </a:xfrm>
          <a:prstGeom prst="rect">
            <a:avLst/>
          </a:prstGeom>
        </p:spPr>
      </p:pic>
      <p:pic>
        <p:nvPicPr>
          <p:cNvPr id="115" name="Graphic 114" descr="Dollar with solid fill">
            <a:extLst>
              <a:ext uri="{FF2B5EF4-FFF2-40B4-BE49-F238E27FC236}">
                <a16:creationId xmlns:a16="http://schemas.microsoft.com/office/drawing/2014/main" id="{A77F4FA5-102E-7FF9-8B11-1AA1136AB7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28378" y="2916582"/>
            <a:ext cx="309486" cy="309486"/>
          </a:xfrm>
          <a:prstGeom prst="rect">
            <a:avLst/>
          </a:prstGeom>
        </p:spPr>
      </p:pic>
      <p:pic>
        <p:nvPicPr>
          <p:cNvPr id="116" name="Graphic 115" descr="Dollar with solid fill">
            <a:extLst>
              <a:ext uri="{FF2B5EF4-FFF2-40B4-BE49-F238E27FC236}">
                <a16:creationId xmlns:a16="http://schemas.microsoft.com/office/drawing/2014/main" id="{8294B000-CFE0-4F55-A3A2-85024F19A5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04804" y="3178669"/>
            <a:ext cx="309486" cy="309486"/>
          </a:xfrm>
          <a:prstGeom prst="rect">
            <a:avLst/>
          </a:prstGeom>
        </p:spPr>
      </p:pic>
      <p:pic>
        <p:nvPicPr>
          <p:cNvPr id="117" name="Graphic 116" descr="Dollar with solid fill">
            <a:extLst>
              <a:ext uri="{FF2B5EF4-FFF2-40B4-BE49-F238E27FC236}">
                <a16:creationId xmlns:a16="http://schemas.microsoft.com/office/drawing/2014/main" id="{F35A8571-BC4D-BA52-F319-5070F81BC6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20264" y="2619895"/>
            <a:ext cx="309486" cy="309486"/>
          </a:xfrm>
          <a:prstGeom prst="rect">
            <a:avLst/>
          </a:prstGeom>
        </p:spPr>
      </p:pic>
      <p:pic>
        <p:nvPicPr>
          <p:cNvPr id="7168" name="Picture 7167" descr="A large group of people&#10;&#10;Description automatically generated with medium confidence">
            <a:extLst>
              <a:ext uri="{FF2B5EF4-FFF2-40B4-BE49-F238E27FC236}">
                <a16:creationId xmlns:a16="http://schemas.microsoft.com/office/drawing/2014/main" id="{3080B16D-187D-5D5C-04EE-F5572B9E879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26" y="2336471"/>
            <a:ext cx="3505234" cy="4156404"/>
          </a:xfrm>
          <a:prstGeom prst="rect">
            <a:avLst/>
          </a:prstGeom>
        </p:spPr>
      </p:pic>
      <p:pic>
        <p:nvPicPr>
          <p:cNvPr id="7169" name="Picture 2">
            <a:extLst>
              <a:ext uri="{FF2B5EF4-FFF2-40B4-BE49-F238E27FC236}">
                <a16:creationId xmlns:a16="http://schemas.microsoft.com/office/drawing/2014/main" id="{3B112DCC-40A6-D292-F7EE-D2D2EEE87B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37" t="30491" r="2936" b="24686"/>
          <a:stretch/>
        </p:blipFill>
        <p:spPr bwMode="auto">
          <a:xfrm>
            <a:off x="3588443" y="4479431"/>
            <a:ext cx="3747718" cy="197867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171" name="Oval 7170">
            <a:extLst>
              <a:ext uri="{FF2B5EF4-FFF2-40B4-BE49-F238E27FC236}">
                <a16:creationId xmlns:a16="http://schemas.microsoft.com/office/drawing/2014/main" id="{BD650D4F-EFD7-B0B8-7461-8A6C9D41BFFB}"/>
              </a:ext>
            </a:extLst>
          </p:cNvPr>
          <p:cNvSpPr/>
          <p:nvPr/>
        </p:nvSpPr>
        <p:spPr>
          <a:xfrm>
            <a:off x="7039111" y="4104657"/>
            <a:ext cx="640080" cy="640080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</a:rPr>
              <a:t>B</a:t>
            </a:r>
          </a:p>
        </p:txBody>
      </p:sp>
      <p:sp>
        <p:nvSpPr>
          <p:cNvPr id="7183" name="TextBox 7182">
            <a:extLst>
              <a:ext uri="{FF2B5EF4-FFF2-40B4-BE49-F238E27FC236}">
                <a16:creationId xmlns:a16="http://schemas.microsoft.com/office/drawing/2014/main" id="{392283BB-6552-AE07-9D05-8441C935B6BA}"/>
              </a:ext>
            </a:extLst>
          </p:cNvPr>
          <p:cNvSpPr txBox="1"/>
          <p:nvPr/>
        </p:nvSpPr>
        <p:spPr>
          <a:xfrm>
            <a:off x="927370" y="1828913"/>
            <a:ext cx="1074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user base</a:t>
            </a:r>
          </a:p>
        </p:txBody>
      </p:sp>
      <p:sp>
        <p:nvSpPr>
          <p:cNvPr id="7184" name="TextBox 7183">
            <a:extLst>
              <a:ext uri="{FF2B5EF4-FFF2-40B4-BE49-F238E27FC236}">
                <a16:creationId xmlns:a16="http://schemas.microsoft.com/office/drawing/2014/main" id="{C2F37424-6557-B32E-9014-DC77C4829496}"/>
              </a:ext>
            </a:extLst>
          </p:cNvPr>
          <p:cNvSpPr txBox="1"/>
          <p:nvPr/>
        </p:nvSpPr>
        <p:spPr>
          <a:xfrm>
            <a:off x="8481515" y="1315029"/>
            <a:ext cx="948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Group A</a:t>
            </a:r>
          </a:p>
        </p:txBody>
      </p:sp>
      <p:sp>
        <p:nvSpPr>
          <p:cNvPr id="7185" name="TextBox 7184">
            <a:extLst>
              <a:ext uri="{FF2B5EF4-FFF2-40B4-BE49-F238E27FC236}">
                <a16:creationId xmlns:a16="http://schemas.microsoft.com/office/drawing/2014/main" id="{D70C84D3-215D-F85A-915D-617B432DF5D3}"/>
              </a:ext>
            </a:extLst>
          </p:cNvPr>
          <p:cNvSpPr txBox="1"/>
          <p:nvPr/>
        </p:nvSpPr>
        <p:spPr>
          <a:xfrm>
            <a:off x="8482877" y="4559286"/>
            <a:ext cx="941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Group B</a:t>
            </a:r>
          </a:p>
        </p:txBody>
      </p:sp>
      <p:pic>
        <p:nvPicPr>
          <p:cNvPr id="5" name="Picture 4" descr="A picture containing text, posing, chessman&#10;&#10;Description automatically generated">
            <a:extLst>
              <a:ext uri="{FF2B5EF4-FFF2-40B4-BE49-F238E27FC236}">
                <a16:creationId xmlns:a16="http://schemas.microsoft.com/office/drawing/2014/main" id="{F2CEA67A-5A3B-BC87-8149-C510A4110D4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1398" y="5046357"/>
            <a:ext cx="2640702" cy="1781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8106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A picture containing text&#10;&#10;Description automatically generated">
            <a:extLst>
              <a:ext uri="{FF2B5EF4-FFF2-40B4-BE49-F238E27FC236}">
                <a16:creationId xmlns:a16="http://schemas.microsoft.com/office/drawing/2014/main" id="{F8B90120-8C97-2CEF-D955-DC10E0BEC9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8371" y="1697494"/>
            <a:ext cx="2460591" cy="16126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00839A-4B6E-971E-2724-8DB255520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A/B Testing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8EACF2A9-7D64-70A5-EC07-D3D5A51EB8B9}"/>
              </a:ext>
            </a:extLst>
          </p:cNvPr>
          <p:cNvSpPr txBox="1"/>
          <p:nvPr/>
        </p:nvSpPr>
        <p:spPr>
          <a:xfrm>
            <a:off x="3171245" y="6638909"/>
            <a:ext cx="4187906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Image Source: https://www.leadpages.com/blog/ab-testing-split-testing/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CFCC9BD-380B-8FA7-0973-BCC03C312C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6" t="30060" r="56926" b="23706"/>
          <a:stretch/>
        </p:blipFill>
        <p:spPr bwMode="auto">
          <a:xfrm>
            <a:off x="3620420" y="1533880"/>
            <a:ext cx="3738731" cy="209507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4" name="Oval 103">
            <a:extLst>
              <a:ext uri="{FF2B5EF4-FFF2-40B4-BE49-F238E27FC236}">
                <a16:creationId xmlns:a16="http://schemas.microsoft.com/office/drawing/2014/main" id="{FD7A86AD-9DAD-B132-2E80-C1B8EC2B70FE}"/>
              </a:ext>
            </a:extLst>
          </p:cNvPr>
          <p:cNvSpPr/>
          <p:nvPr/>
        </p:nvSpPr>
        <p:spPr>
          <a:xfrm>
            <a:off x="7043844" y="1114441"/>
            <a:ext cx="640080" cy="640080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</a:rPr>
              <a:t>A</a:t>
            </a:r>
          </a:p>
        </p:txBody>
      </p:sp>
      <p:pic>
        <p:nvPicPr>
          <p:cNvPr id="7168" name="Picture 7167" descr="A large group of people&#10;&#10;Description automatically generated with medium confidence">
            <a:extLst>
              <a:ext uri="{FF2B5EF4-FFF2-40B4-BE49-F238E27FC236}">
                <a16:creationId xmlns:a16="http://schemas.microsoft.com/office/drawing/2014/main" id="{3080B16D-187D-5D5C-04EE-F5572B9E87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26" y="2336471"/>
            <a:ext cx="3505234" cy="4156404"/>
          </a:xfrm>
          <a:prstGeom prst="rect">
            <a:avLst/>
          </a:prstGeom>
        </p:spPr>
      </p:pic>
      <p:pic>
        <p:nvPicPr>
          <p:cNvPr id="7169" name="Picture 2">
            <a:extLst>
              <a:ext uri="{FF2B5EF4-FFF2-40B4-BE49-F238E27FC236}">
                <a16:creationId xmlns:a16="http://schemas.microsoft.com/office/drawing/2014/main" id="{3B112DCC-40A6-D292-F7EE-D2D2EEE87B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37" t="30491" r="2936" b="24686"/>
          <a:stretch/>
        </p:blipFill>
        <p:spPr bwMode="auto">
          <a:xfrm>
            <a:off x="3588443" y="4479431"/>
            <a:ext cx="3747718" cy="197867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171" name="Oval 7170">
            <a:extLst>
              <a:ext uri="{FF2B5EF4-FFF2-40B4-BE49-F238E27FC236}">
                <a16:creationId xmlns:a16="http://schemas.microsoft.com/office/drawing/2014/main" id="{BD650D4F-EFD7-B0B8-7461-8A6C9D41BFFB}"/>
              </a:ext>
            </a:extLst>
          </p:cNvPr>
          <p:cNvSpPr/>
          <p:nvPr/>
        </p:nvSpPr>
        <p:spPr>
          <a:xfrm>
            <a:off x="7039111" y="4104657"/>
            <a:ext cx="640080" cy="640080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</a:rPr>
              <a:t>B</a:t>
            </a:r>
          </a:p>
        </p:txBody>
      </p:sp>
      <p:cxnSp>
        <p:nvCxnSpPr>
          <p:cNvPr id="7174" name="Straight Arrow Connector 7173">
            <a:extLst>
              <a:ext uri="{FF2B5EF4-FFF2-40B4-BE49-F238E27FC236}">
                <a16:creationId xmlns:a16="http://schemas.microsoft.com/office/drawing/2014/main" id="{89BC5025-FC3B-BCAE-0CBA-AF1B03E6940E}"/>
              </a:ext>
            </a:extLst>
          </p:cNvPr>
          <p:cNvCxnSpPr>
            <a:cxnSpLocks/>
          </p:cNvCxnSpPr>
          <p:nvPr/>
        </p:nvCxnSpPr>
        <p:spPr>
          <a:xfrm>
            <a:off x="9998962" y="3097163"/>
            <a:ext cx="2006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75" name="Straight Arrow Connector 7174">
            <a:extLst>
              <a:ext uri="{FF2B5EF4-FFF2-40B4-BE49-F238E27FC236}">
                <a16:creationId xmlns:a16="http://schemas.microsoft.com/office/drawing/2014/main" id="{19CCDF27-09EF-6675-1B2F-747054D7B7AA}"/>
              </a:ext>
            </a:extLst>
          </p:cNvPr>
          <p:cNvCxnSpPr>
            <a:cxnSpLocks/>
          </p:cNvCxnSpPr>
          <p:nvPr/>
        </p:nvCxnSpPr>
        <p:spPr>
          <a:xfrm rot="16200000">
            <a:off x="9125837" y="2405844"/>
            <a:ext cx="2006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76" name="Rectangle 7175">
            <a:extLst>
              <a:ext uri="{FF2B5EF4-FFF2-40B4-BE49-F238E27FC236}">
                <a16:creationId xmlns:a16="http://schemas.microsoft.com/office/drawing/2014/main" id="{70678003-83EC-AC3F-9D7A-C3824D2E406D}"/>
              </a:ext>
            </a:extLst>
          </p:cNvPr>
          <p:cNvSpPr/>
          <p:nvPr/>
        </p:nvSpPr>
        <p:spPr>
          <a:xfrm>
            <a:off x="10129137" y="1793943"/>
            <a:ext cx="309486" cy="13039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77" name="Rectangle 7176">
            <a:extLst>
              <a:ext uri="{FF2B5EF4-FFF2-40B4-BE49-F238E27FC236}">
                <a16:creationId xmlns:a16="http://schemas.microsoft.com/office/drawing/2014/main" id="{26150B21-988B-6AF6-F487-6AAFA8AD8B96}"/>
              </a:ext>
            </a:extLst>
          </p:cNvPr>
          <p:cNvSpPr/>
          <p:nvPr/>
        </p:nvSpPr>
        <p:spPr>
          <a:xfrm>
            <a:off x="10438623" y="2442901"/>
            <a:ext cx="309486" cy="65501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78" name="Rectangle 7177">
            <a:extLst>
              <a:ext uri="{FF2B5EF4-FFF2-40B4-BE49-F238E27FC236}">
                <a16:creationId xmlns:a16="http://schemas.microsoft.com/office/drawing/2014/main" id="{4BBA5584-44B2-3AC6-3AC0-3FB9F1051B16}"/>
              </a:ext>
            </a:extLst>
          </p:cNvPr>
          <p:cNvSpPr/>
          <p:nvPr/>
        </p:nvSpPr>
        <p:spPr>
          <a:xfrm>
            <a:off x="10758901" y="2789130"/>
            <a:ext cx="309486" cy="308789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79" name="Rectangle 7178">
            <a:extLst>
              <a:ext uri="{FF2B5EF4-FFF2-40B4-BE49-F238E27FC236}">
                <a16:creationId xmlns:a16="http://schemas.microsoft.com/office/drawing/2014/main" id="{DD72D3AF-76D0-3DA9-7CFA-53FC79312BA1}"/>
              </a:ext>
            </a:extLst>
          </p:cNvPr>
          <p:cNvSpPr/>
          <p:nvPr/>
        </p:nvSpPr>
        <p:spPr>
          <a:xfrm>
            <a:off x="11079179" y="3015934"/>
            <a:ext cx="309486" cy="8198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80" name="Graphic 7179" descr="Dollar with solid fill">
            <a:extLst>
              <a:ext uri="{FF2B5EF4-FFF2-40B4-BE49-F238E27FC236}">
                <a16:creationId xmlns:a16="http://schemas.microsoft.com/office/drawing/2014/main" id="{9D7E84CB-CA4D-90BB-F514-64CD667FEC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765926" y="3127269"/>
            <a:ext cx="309486" cy="309486"/>
          </a:xfrm>
          <a:prstGeom prst="rect">
            <a:avLst/>
          </a:prstGeom>
        </p:spPr>
      </p:pic>
      <p:sp>
        <p:nvSpPr>
          <p:cNvPr id="7181" name="TextBox 7180">
            <a:extLst>
              <a:ext uri="{FF2B5EF4-FFF2-40B4-BE49-F238E27FC236}">
                <a16:creationId xmlns:a16="http://schemas.microsoft.com/office/drawing/2014/main" id="{69F1A57B-D6B2-4C09-03A1-2103B049E93E}"/>
              </a:ext>
            </a:extLst>
          </p:cNvPr>
          <p:cNvSpPr txBox="1"/>
          <p:nvPr/>
        </p:nvSpPr>
        <p:spPr>
          <a:xfrm>
            <a:off x="9609238" y="1014829"/>
            <a:ext cx="1297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% of people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82" name="TextBox 7181">
                <a:extLst>
                  <a:ext uri="{FF2B5EF4-FFF2-40B4-BE49-F238E27FC236}">
                    <a16:creationId xmlns:a16="http://schemas.microsoft.com/office/drawing/2014/main" id="{D5B5271A-128F-BED6-544B-0410BF23135D}"/>
                  </a:ext>
                </a:extLst>
              </p:cNvPr>
              <p:cNvSpPr txBox="1"/>
              <p:nvPr/>
            </p:nvSpPr>
            <p:spPr>
              <a:xfrm>
                <a:off x="9609238" y="3488155"/>
                <a:ext cx="26409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=10$</m:t>
                    </m:r>
                  </m:oMath>
                </a14:m>
                <a:r>
                  <a:rPr lang="en-US" dirty="0">
                    <a:latin typeface="+mj-lt"/>
                  </a:rPr>
                  <a:t> (average spend)</a:t>
                </a:r>
              </a:p>
            </p:txBody>
          </p:sp>
        </mc:Choice>
        <mc:Fallback xmlns="">
          <p:sp>
            <p:nvSpPr>
              <p:cNvPr id="7182" name="TextBox 7181">
                <a:extLst>
                  <a:ext uri="{FF2B5EF4-FFF2-40B4-BE49-F238E27FC236}">
                    <a16:creationId xmlns:a16="http://schemas.microsoft.com/office/drawing/2014/main" id="{D5B5271A-128F-BED6-544B-0410BF2313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9238" y="3488155"/>
                <a:ext cx="2640916" cy="369332"/>
              </a:xfrm>
              <a:prstGeom prst="rect">
                <a:avLst/>
              </a:prstGeom>
              <a:blipFill>
                <a:blip r:embed="rId7"/>
                <a:stretch>
                  <a:fillRect t="-8197" r="-1382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83" name="TextBox 7182">
            <a:extLst>
              <a:ext uri="{FF2B5EF4-FFF2-40B4-BE49-F238E27FC236}">
                <a16:creationId xmlns:a16="http://schemas.microsoft.com/office/drawing/2014/main" id="{392283BB-6552-AE07-9D05-8441C935B6BA}"/>
              </a:ext>
            </a:extLst>
          </p:cNvPr>
          <p:cNvSpPr txBox="1"/>
          <p:nvPr/>
        </p:nvSpPr>
        <p:spPr>
          <a:xfrm>
            <a:off x="927370" y="1828913"/>
            <a:ext cx="1074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user base</a:t>
            </a:r>
          </a:p>
        </p:txBody>
      </p:sp>
      <p:sp>
        <p:nvSpPr>
          <p:cNvPr id="7184" name="TextBox 7183">
            <a:extLst>
              <a:ext uri="{FF2B5EF4-FFF2-40B4-BE49-F238E27FC236}">
                <a16:creationId xmlns:a16="http://schemas.microsoft.com/office/drawing/2014/main" id="{C2F37424-6557-B32E-9014-DC77C4829496}"/>
              </a:ext>
            </a:extLst>
          </p:cNvPr>
          <p:cNvSpPr txBox="1"/>
          <p:nvPr/>
        </p:nvSpPr>
        <p:spPr>
          <a:xfrm>
            <a:off x="8481515" y="1315029"/>
            <a:ext cx="948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Group A</a:t>
            </a:r>
          </a:p>
        </p:txBody>
      </p:sp>
      <p:sp>
        <p:nvSpPr>
          <p:cNvPr id="7185" name="TextBox 7184">
            <a:extLst>
              <a:ext uri="{FF2B5EF4-FFF2-40B4-BE49-F238E27FC236}">
                <a16:creationId xmlns:a16="http://schemas.microsoft.com/office/drawing/2014/main" id="{D70C84D3-215D-F85A-915D-617B432DF5D3}"/>
              </a:ext>
            </a:extLst>
          </p:cNvPr>
          <p:cNvSpPr txBox="1"/>
          <p:nvPr/>
        </p:nvSpPr>
        <p:spPr>
          <a:xfrm>
            <a:off x="8482877" y="4559286"/>
            <a:ext cx="941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Group B</a:t>
            </a:r>
          </a:p>
        </p:txBody>
      </p:sp>
      <p:pic>
        <p:nvPicPr>
          <p:cNvPr id="5" name="Picture 4" descr="A picture containing text, posing, chessman&#10;&#10;Description automatically generated">
            <a:extLst>
              <a:ext uri="{FF2B5EF4-FFF2-40B4-BE49-F238E27FC236}">
                <a16:creationId xmlns:a16="http://schemas.microsoft.com/office/drawing/2014/main" id="{F2CEA67A-5A3B-BC87-8149-C510A4110D4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1398" y="5046357"/>
            <a:ext cx="2640702" cy="178171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E17DA08-55EE-0410-2B17-3481BF74757C}"/>
                  </a:ext>
                </a:extLst>
              </p:cNvPr>
              <p:cNvSpPr txBox="1"/>
              <p:nvPr/>
            </p:nvSpPr>
            <p:spPr>
              <a:xfrm>
                <a:off x="10429984" y="1789442"/>
                <a:ext cx="7225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∣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A</m:t>
                      </m:r>
                    </m:oMath>
                  </m:oMathPara>
                </a14:m>
                <a:endParaRPr lang="en-US" dirty="0">
                  <a:latin typeface="+mj-lt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E17DA08-55EE-0410-2B17-3481BF7475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29984" y="1789442"/>
                <a:ext cx="722505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251297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large group of people&#10;&#10;Description automatically generated with medium confidence">
            <a:extLst>
              <a:ext uri="{FF2B5EF4-FFF2-40B4-BE49-F238E27FC236}">
                <a16:creationId xmlns:a16="http://schemas.microsoft.com/office/drawing/2014/main" id="{0A54BC2F-07A6-E9A0-D511-56077E29D8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26" y="2336471"/>
            <a:ext cx="3505234" cy="41564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00839A-4B6E-971E-2724-8DB255520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A/B Testing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8EACF2A9-7D64-70A5-EC07-D3D5A51EB8B9}"/>
              </a:ext>
            </a:extLst>
          </p:cNvPr>
          <p:cNvSpPr txBox="1"/>
          <p:nvPr/>
        </p:nvSpPr>
        <p:spPr>
          <a:xfrm>
            <a:off x="3171245" y="6638909"/>
            <a:ext cx="4187906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Image Source: https://www.leadpages.com/blog/ab-testing-split-testing/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CFCC9BD-380B-8FA7-0973-BCC03C312C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6" t="30060" r="56926" b="23706"/>
          <a:stretch/>
        </p:blipFill>
        <p:spPr bwMode="auto">
          <a:xfrm>
            <a:off x="3620420" y="1533880"/>
            <a:ext cx="3738731" cy="209507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4" name="Oval 103">
            <a:extLst>
              <a:ext uri="{FF2B5EF4-FFF2-40B4-BE49-F238E27FC236}">
                <a16:creationId xmlns:a16="http://schemas.microsoft.com/office/drawing/2014/main" id="{FD7A86AD-9DAD-B132-2E80-C1B8EC2B70FE}"/>
              </a:ext>
            </a:extLst>
          </p:cNvPr>
          <p:cNvSpPr/>
          <p:nvPr/>
        </p:nvSpPr>
        <p:spPr>
          <a:xfrm>
            <a:off x="7043844" y="1114441"/>
            <a:ext cx="640080" cy="640080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</a:rPr>
              <a:t>A</a:t>
            </a:r>
          </a:p>
        </p:txBody>
      </p:sp>
      <p:pic>
        <p:nvPicPr>
          <p:cNvPr id="1134" name="Picture 2">
            <a:extLst>
              <a:ext uri="{FF2B5EF4-FFF2-40B4-BE49-F238E27FC236}">
                <a16:creationId xmlns:a16="http://schemas.microsoft.com/office/drawing/2014/main" id="{B3D60234-9A6A-69A1-4C85-9A9D2702C3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37" t="30491" r="2936" b="24686"/>
          <a:stretch/>
        </p:blipFill>
        <p:spPr bwMode="auto">
          <a:xfrm>
            <a:off x="3588443" y="4479431"/>
            <a:ext cx="3747718" cy="197867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135" name="Oval 1134">
            <a:extLst>
              <a:ext uri="{FF2B5EF4-FFF2-40B4-BE49-F238E27FC236}">
                <a16:creationId xmlns:a16="http://schemas.microsoft.com/office/drawing/2014/main" id="{F5ECA2AB-FA87-AB3C-4E84-3F1EFB01AD4C}"/>
              </a:ext>
            </a:extLst>
          </p:cNvPr>
          <p:cNvSpPr/>
          <p:nvPr/>
        </p:nvSpPr>
        <p:spPr>
          <a:xfrm>
            <a:off x="7039111" y="4104657"/>
            <a:ext cx="640080" cy="640080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</a:rPr>
              <a:t>B</a:t>
            </a:r>
          </a:p>
        </p:txBody>
      </p:sp>
      <p:cxnSp>
        <p:nvCxnSpPr>
          <p:cNvPr id="1139" name="Straight Arrow Connector 1138">
            <a:extLst>
              <a:ext uri="{FF2B5EF4-FFF2-40B4-BE49-F238E27FC236}">
                <a16:creationId xmlns:a16="http://schemas.microsoft.com/office/drawing/2014/main" id="{EB240DE5-409C-B8AF-6D48-51FC7E3A2115}"/>
              </a:ext>
            </a:extLst>
          </p:cNvPr>
          <p:cNvCxnSpPr>
            <a:cxnSpLocks/>
          </p:cNvCxnSpPr>
          <p:nvPr/>
        </p:nvCxnSpPr>
        <p:spPr>
          <a:xfrm>
            <a:off x="9998962" y="3097163"/>
            <a:ext cx="2006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0" name="Straight Arrow Connector 1139">
            <a:extLst>
              <a:ext uri="{FF2B5EF4-FFF2-40B4-BE49-F238E27FC236}">
                <a16:creationId xmlns:a16="http://schemas.microsoft.com/office/drawing/2014/main" id="{808934D2-2104-0FF0-5485-F27D95765186}"/>
              </a:ext>
            </a:extLst>
          </p:cNvPr>
          <p:cNvCxnSpPr>
            <a:cxnSpLocks/>
          </p:cNvCxnSpPr>
          <p:nvPr/>
        </p:nvCxnSpPr>
        <p:spPr>
          <a:xfrm rot="16200000">
            <a:off x="9125837" y="2405844"/>
            <a:ext cx="2006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1" name="Rectangle 1140">
            <a:extLst>
              <a:ext uri="{FF2B5EF4-FFF2-40B4-BE49-F238E27FC236}">
                <a16:creationId xmlns:a16="http://schemas.microsoft.com/office/drawing/2014/main" id="{42FE65F8-8EA5-5D1C-5228-3C27168FDFCC}"/>
              </a:ext>
            </a:extLst>
          </p:cNvPr>
          <p:cNvSpPr/>
          <p:nvPr/>
        </p:nvSpPr>
        <p:spPr>
          <a:xfrm>
            <a:off x="10129137" y="1793943"/>
            <a:ext cx="309486" cy="13039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2" name="Rectangle 1141">
            <a:extLst>
              <a:ext uri="{FF2B5EF4-FFF2-40B4-BE49-F238E27FC236}">
                <a16:creationId xmlns:a16="http://schemas.microsoft.com/office/drawing/2014/main" id="{9DC8C43A-2133-337F-88AB-FAD8B89A0B24}"/>
              </a:ext>
            </a:extLst>
          </p:cNvPr>
          <p:cNvSpPr/>
          <p:nvPr/>
        </p:nvSpPr>
        <p:spPr>
          <a:xfrm>
            <a:off x="10438623" y="2442901"/>
            <a:ext cx="309486" cy="65501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3" name="Rectangle 1142">
            <a:extLst>
              <a:ext uri="{FF2B5EF4-FFF2-40B4-BE49-F238E27FC236}">
                <a16:creationId xmlns:a16="http://schemas.microsoft.com/office/drawing/2014/main" id="{35E5D109-9DF0-4C0C-1EF4-D81DC4F78AAE}"/>
              </a:ext>
            </a:extLst>
          </p:cNvPr>
          <p:cNvSpPr/>
          <p:nvPr/>
        </p:nvSpPr>
        <p:spPr>
          <a:xfrm>
            <a:off x="10758901" y="2789130"/>
            <a:ext cx="309486" cy="308789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4" name="Rectangle 1143">
            <a:extLst>
              <a:ext uri="{FF2B5EF4-FFF2-40B4-BE49-F238E27FC236}">
                <a16:creationId xmlns:a16="http://schemas.microsoft.com/office/drawing/2014/main" id="{3531C893-A6AA-E51E-CB7F-C92A5CA3BBED}"/>
              </a:ext>
            </a:extLst>
          </p:cNvPr>
          <p:cNvSpPr/>
          <p:nvPr/>
        </p:nvSpPr>
        <p:spPr>
          <a:xfrm>
            <a:off x="11079179" y="3015934"/>
            <a:ext cx="309486" cy="8198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50" name="Graphic 1149" descr="Dollar with solid fill">
            <a:extLst>
              <a:ext uri="{FF2B5EF4-FFF2-40B4-BE49-F238E27FC236}">
                <a16:creationId xmlns:a16="http://schemas.microsoft.com/office/drawing/2014/main" id="{FBB13C45-590A-840D-E8F5-351EB5CF68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765926" y="3127269"/>
            <a:ext cx="309486" cy="309486"/>
          </a:xfrm>
          <a:prstGeom prst="rect">
            <a:avLst/>
          </a:prstGeom>
        </p:spPr>
      </p:pic>
      <p:sp>
        <p:nvSpPr>
          <p:cNvPr id="1158" name="TextBox 1157">
            <a:extLst>
              <a:ext uri="{FF2B5EF4-FFF2-40B4-BE49-F238E27FC236}">
                <a16:creationId xmlns:a16="http://schemas.microsoft.com/office/drawing/2014/main" id="{229B1505-46FF-BD43-647B-D97C3104BD8D}"/>
              </a:ext>
            </a:extLst>
          </p:cNvPr>
          <p:cNvSpPr txBox="1"/>
          <p:nvPr/>
        </p:nvSpPr>
        <p:spPr>
          <a:xfrm>
            <a:off x="9609238" y="1014829"/>
            <a:ext cx="1297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% of people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60" name="TextBox 1159">
                <a:extLst>
                  <a:ext uri="{FF2B5EF4-FFF2-40B4-BE49-F238E27FC236}">
                    <a16:creationId xmlns:a16="http://schemas.microsoft.com/office/drawing/2014/main" id="{488FDE73-CB99-76F6-49AA-09D1CA4F866E}"/>
                  </a:ext>
                </a:extLst>
              </p:cNvPr>
              <p:cNvSpPr txBox="1"/>
              <p:nvPr/>
            </p:nvSpPr>
            <p:spPr>
              <a:xfrm>
                <a:off x="9609238" y="3488155"/>
                <a:ext cx="26409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=10$</m:t>
                    </m:r>
                  </m:oMath>
                </a14:m>
                <a:r>
                  <a:rPr lang="en-US" dirty="0">
                    <a:latin typeface="+mj-lt"/>
                  </a:rPr>
                  <a:t> (average spend)</a:t>
                </a:r>
              </a:p>
            </p:txBody>
          </p:sp>
        </mc:Choice>
        <mc:Fallback xmlns="">
          <p:sp>
            <p:nvSpPr>
              <p:cNvPr id="1160" name="TextBox 1159">
                <a:extLst>
                  <a:ext uri="{FF2B5EF4-FFF2-40B4-BE49-F238E27FC236}">
                    <a16:creationId xmlns:a16="http://schemas.microsoft.com/office/drawing/2014/main" id="{488FDE73-CB99-76F6-49AA-09D1CA4F86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9238" y="3488155"/>
                <a:ext cx="2640916" cy="369332"/>
              </a:xfrm>
              <a:prstGeom prst="rect">
                <a:avLst/>
              </a:prstGeom>
              <a:blipFill>
                <a:blip r:embed="rId6"/>
                <a:stretch>
                  <a:fillRect t="-8197" r="-1382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0FEA3CCA-CD03-9FA6-2D77-64A1EE019291}"/>
              </a:ext>
            </a:extLst>
          </p:cNvPr>
          <p:cNvSpPr txBox="1"/>
          <p:nvPr/>
        </p:nvSpPr>
        <p:spPr>
          <a:xfrm>
            <a:off x="8481515" y="1315029"/>
            <a:ext cx="948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Group 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9245E1A-0E0B-8CE2-1455-05E4A5E3E5F9}"/>
              </a:ext>
            </a:extLst>
          </p:cNvPr>
          <p:cNvSpPr txBox="1"/>
          <p:nvPr/>
        </p:nvSpPr>
        <p:spPr>
          <a:xfrm>
            <a:off x="8482877" y="4559286"/>
            <a:ext cx="941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Group B</a:t>
            </a:r>
          </a:p>
        </p:txBody>
      </p:sp>
      <p:pic>
        <p:nvPicPr>
          <p:cNvPr id="9" name="Picture 8" descr="A picture containing calendar&#10;&#10;Description automatically generated">
            <a:extLst>
              <a:ext uri="{FF2B5EF4-FFF2-40B4-BE49-F238E27FC236}">
                <a16:creationId xmlns:a16="http://schemas.microsoft.com/office/drawing/2014/main" id="{DD36F082-AB38-19A4-C627-53DB253AFDC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15"/>
          <a:stretch/>
        </p:blipFill>
        <p:spPr>
          <a:xfrm>
            <a:off x="7359151" y="4498539"/>
            <a:ext cx="2829035" cy="23691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1EEDA10-7B4C-D8EE-3257-0EE893811E8B}"/>
                  </a:ext>
                </a:extLst>
              </p:cNvPr>
              <p:cNvSpPr txBox="1"/>
              <p:nvPr/>
            </p:nvSpPr>
            <p:spPr>
              <a:xfrm>
                <a:off x="10429984" y="1789442"/>
                <a:ext cx="72635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∣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>
                  <a:latin typeface="+mj-lt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1EEDA10-7B4C-D8EE-3257-0EE893811E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29984" y="1789442"/>
                <a:ext cx="726353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8BF361E8-EE20-7C97-5BCE-22E290107F2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8371" y="1697494"/>
            <a:ext cx="2460591" cy="16126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9CBB3A2-E0EF-53C8-5A47-AFD34B0A4E62}"/>
              </a:ext>
            </a:extLst>
          </p:cNvPr>
          <p:cNvSpPr txBox="1"/>
          <p:nvPr/>
        </p:nvSpPr>
        <p:spPr>
          <a:xfrm>
            <a:off x="927370" y="1828913"/>
            <a:ext cx="1074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user base</a:t>
            </a:r>
          </a:p>
        </p:txBody>
      </p:sp>
    </p:spTree>
    <p:extLst>
      <p:ext uri="{BB962C8B-B14F-4D97-AF65-F5344CB8AC3E}">
        <p14:creationId xmlns:p14="http://schemas.microsoft.com/office/powerpoint/2010/main" val="42348980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picture containing text, posing, chessman&#10;&#10;Description automatically generated">
            <a:extLst>
              <a:ext uri="{FF2B5EF4-FFF2-40B4-BE49-F238E27FC236}">
                <a16:creationId xmlns:a16="http://schemas.microsoft.com/office/drawing/2014/main" id="{14FE4508-5042-F113-1A5E-5C3ED476B9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6336" y="5042241"/>
            <a:ext cx="2640702" cy="17817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00839A-4B6E-971E-2724-8DB255520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A/B Testing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8EACF2A9-7D64-70A5-EC07-D3D5A51EB8B9}"/>
              </a:ext>
            </a:extLst>
          </p:cNvPr>
          <p:cNvSpPr txBox="1"/>
          <p:nvPr/>
        </p:nvSpPr>
        <p:spPr>
          <a:xfrm>
            <a:off x="3171245" y="6638909"/>
            <a:ext cx="4187906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Image Source: https://www.leadpages.com/blog/ab-testing-split-testing/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CFCC9BD-380B-8FA7-0973-BCC03C312C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6" t="30060" r="56926" b="23706"/>
          <a:stretch/>
        </p:blipFill>
        <p:spPr bwMode="auto">
          <a:xfrm>
            <a:off x="3620420" y="1533880"/>
            <a:ext cx="3738731" cy="209507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4" name="Oval 103">
            <a:extLst>
              <a:ext uri="{FF2B5EF4-FFF2-40B4-BE49-F238E27FC236}">
                <a16:creationId xmlns:a16="http://schemas.microsoft.com/office/drawing/2014/main" id="{FD7A86AD-9DAD-B132-2E80-C1B8EC2B70FE}"/>
              </a:ext>
            </a:extLst>
          </p:cNvPr>
          <p:cNvSpPr/>
          <p:nvPr/>
        </p:nvSpPr>
        <p:spPr>
          <a:xfrm>
            <a:off x="7043844" y="1114441"/>
            <a:ext cx="640080" cy="640080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</a:rPr>
              <a:t>A</a:t>
            </a:r>
          </a:p>
        </p:txBody>
      </p:sp>
      <p:cxnSp>
        <p:nvCxnSpPr>
          <p:cNvPr id="1115" name="Straight Arrow Connector 1114">
            <a:extLst>
              <a:ext uri="{FF2B5EF4-FFF2-40B4-BE49-F238E27FC236}">
                <a16:creationId xmlns:a16="http://schemas.microsoft.com/office/drawing/2014/main" id="{43ACAEA0-745D-5703-B2D6-8C896809D3B0}"/>
              </a:ext>
            </a:extLst>
          </p:cNvPr>
          <p:cNvCxnSpPr>
            <a:cxnSpLocks/>
          </p:cNvCxnSpPr>
          <p:nvPr/>
        </p:nvCxnSpPr>
        <p:spPr>
          <a:xfrm>
            <a:off x="10148337" y="6267548"/>
            <a:ext cx="2006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7" name="Rectangle 1116">
            <a:extLst>
              <a:ext uri="{FF2B5EF4-FFF2-40B4-BE49-F238E27FC236}">
                <a16:creationId xmlns:a16="http://schemas.microsoft.com/office/drawing/2014/main" id="{CC0C3762-FC25-83F9-7756-1CE48524C77B}"/>
              </a:ext>
            </a:extLst>
          </p:cNvPr>
          <p:cNvSpPr/>
          <p:nvPr/>
        </p:nvSpPr>
        <p:spPr>
          <a:xfrm>
            <a:off x="10278512" y="5612280"/>
            <a:ext cx="309486" cy="6560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8" name="Rectangle 1117">
            <a:extLst>
              <a:ext uri="{FF2B5EF4-FFF2-40B4-BE49-F238E27FC236}">
                <a16:creationId xmlns:a16="http://schemas.microsoft.com/office/drawing/2014/main" id="{932158FA-CD7A-33B1-9829-D67BB154EDDD}"/>
              </a:ext>
            </a:extLst>
          </p:cNvPr>
          <p:cNvSpPr/>
          <p:nvPr/>
        </p:nvSpPr>
        <p:spPr>
          <a:xfrm>
            <a:off x="10587998" y="5166500"/>
            <a:ext cx="309486" cy="110180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9" name="Rectangle 1118">
            <a:extLst>
              <a:ext uri="{FF2B5EF4-FFF2-40B4-BE49-F238E27FC236}">
                <a16:creationId xmlns:a16="http://schemas.microsoft.com/office/drawing/2014/main" id="{94897A34-3F15-0B3B-BE34-3BA2227B0CA3}"/>
              </a:ext>
            </a:extLst>
          </p:cNvPr>
          <p:cNvSpPr/>
          <p:nvPr/>
        </p:nvSpPr>
        <p:spPr>
          <a:xfrm>
            <a:off x="10908276" y="5811833"/>
            <a:ext cx="309486" cy="45647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0" name="Rectangle 1119">
            <a:extLst>
              <a:ext uri="{FF2B5EF4-FFF2-40B4-BE49-F238E27FC236}">
                <a16:creationId xmlns:a16="http://schemas.microsoft.com/office/drawing/2014/main" id="{61AFDDAC-A7CD-DA68-3039-9498D76C9A15}"/>
              </a:ext>
            </a:extLst>
          </p:cNvPr>
          <p:cNvSpPr/>
          <p:nvPr/>
        </p:nvSpPr>
        <p:spPr>
          <a:xfrm>
            <a:off x="11228554" y="6104593"/>
            <a:ext cx="309486" cy="16371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21" name="Graphic 1120" descr="Dollar with solid fill">
            <a:extLst>
              <a:ext uri="{FF2B5EF4-FFF2-40B4-BE49-F238E27FC236}">
                <a16:creationId xmlns:a16="http://schemas.microsoft.com/office/drawing/2014/main" id="{E5DF3D32-74B8-1A24-B3DD-88112C967B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915301" y="6297654"/>
            <a:ext cx="309486" cy="309486"/>
          </a:xfrm>
          <a:prstGeom prst="rect">
            <a:avLst/>
          </a:prstGeom>
        </p:spPr>
      </p:pic>
      <p:sp>
        <p:nvSpPr>
          <p:cNvPr id="1122" name="TextBox 1121">
            <a:extLst>
              <a:ext uri="{FF2B5EF4-FFF2-40B4-BE49-F238E27FC236}">
                <a16:creationId xmlns:a16="http://schemas.microsoft.com/office/drawing/2014/main" id="{A6AEC2A8-6904-B86F-FA3D-344B4A893D3F}"/>
              </a:ext>
            </a:extLst>
          </p:cNvPr>
          <p:cNvSpPr txBox="1"/>
          <p:nvPr/>
        </p:nvSpPr>
        <p:spPr>
          <a:xfrm>
            <a:off x="9758613" y="4185214"/>
            <a:ext cx="1297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% of people</a:t>
            </a:r>
          </a:p>
        </p:txBody>
      </p:sp>
      <p:pic>
        <p:nvPicPr>
          <p:cNvPr id="1133" name="Picture 1132" descr="A large group of people&#10;&#10;Description automatically generated with medium confidence">
            <a:extLst>
              <a:ext uri="{FF2B5EF4-FFF2-40B4-BE49-F238E27FC236}">
                <a16:creationId xmlns:a16="http://schemas.microsoft.com/office/drawing/2014/main" id="{13899132-3D8D-F370-F27B-DB27F73DE3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26" y="2336471"/>
            <a:ext cx="3505234" cy="4156404"/>
          </a:xfrm>
          <a:prstGeom prst="rect">
            <a:avLst/>
          </a:prstGeom>
        </p:spPr>
      </p:pic>
      <p:pic>
        <p:nvPicPr>
          <p:cNvPr id="1134" name="Picture 2">
            <a:extLst>
              <a:ext uri="{FF2B5EF4-FFF2-40B4-BE49-F238E27FC236}">
                <a16:creationId xmlns:a16="http://schemas.microsoft.com/office/drawing/2014/main" id="{B3D60234-9A6A-69A1-4C85-9A9D2702C3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37" t="30491" r="2936" b="24686"/>
          <a:stretch/>
        </p:blipFill>
        <p:spPr bwMode="auto">
          <a:xfrm>
            <a:off x="3588443" y="4479431"/>
            <a:ext cx="3747718" cy="197867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135" name="Oval 1134">
            <a:extLst>
              <a:ext uri="{FF2B5EF4-FFF2-40B4-BE49-F238E27FC236}">
                <a16:creationId xmlns:a16="http://schemas.microsoft.com/office/drawing/2014/main" id="{F5ECA2AB-FA87-AB3C-4E84-3F1EFB01AD4C}"/>
              </a:ext>
            </a:extLst>
          </p:cNvPr>
          <p:cNvSpPr/>
          <p:nvPr/>
        </p:nvSpPr>
        <p:spPr>
          <a:xfrm>
            <a:off x="7039111" y="4104657"/>
            <a:ext cx="640080" cy="640080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</a:rPr>
              <a:t>B</a:t>
            </a:r>
          </a:p>
        </p:txBody>
      </p:sp>
      <p:cxnSp>
        <p:nvCxnSpPr>
          <p:cNvPr id="1139" name="Straight Arrow Connector 1138">
            <a:extLst>
              <a:ext uri="{FF2B5EF4-FFF2-40B4-BE49-F238E27FC236}">
                <a16:creationId xmlns:a16="http://schemas.microsoft.com/office/drawing/2014/main" id="{EB240DE5-409C-B8AF-6D48-51FC7E3A2115}"/>
              </a:ext>
            </a:extLst>
          </p:cNvPr>
          <p:cNvCxnSpPr>
            <a:cxnSpLocks/>
          </p:cNvCxnSpPr>
          <p:nvPr/>
        </p:nvCxnSpPr>
        <p:spPr>
          <a:xfrm>
            <a:off x="9998962" y="3097163"/>
            <a:ext cx="2006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0" name="Straight Arrow Connector 1139">
            <a:extLst>
              <a:ext uri="{FF2B5EF4-FFF2-40B4-BE49-F238E27FC236}">
                <a16:creationId xmlns:a16="http://schemas.microsoft.com/office/drawing/2014/main" id="{808934D2-2104-0FF0-5485-F27D95765186}"/>
              </a:ext>
            </a:extLst>
          </p:cNvPr>
          <p:cNvCxnSpPr>
            <a:cxnSpLocks/>
          </p:cNvCxnSpPr>
          <p:nvPr/>
        </p:nvCxnSpPr>
        <p:spPr>
          <a:xfrm rot="16200000">
            <a:off x="9125837" y="2405844"/>
            <a:ext cx="2006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1" name="Rectangle 1140">
            <a:extLst>
              <a:ext uri="{FF2B5EF4-FFF2-40B4-BE49-F238E27FC236}">
                <a16:creationId xmlns:a16="http://schemas.microsoft.com/office/drawing/2014/main" id="{42FE65F8-8EA5-5D1C-5228-3C27168FDFCC}"/>
              </a:ext>
            </a:extLst>
          </p:cNvPr>
          <p:cNvSpPr/>
          <p:nvPr/>
        </p:nvSpPr>
        <p:spPr>
          <a:xfrm>
            <a:off x="10129137" y="1793943"/>
            <a:ext cx="309486" cy="13039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2" name="Rectangle 1141">
            <a:extLst>
              <a:ext uri="{FF2B5EF4-FFF2-40B4-BE49-F238E27FC236}">
                <a16:creationId xmlns:a16="http://schemas.microsoft.com/office/drawing/2014/main" id="{9DC8C43A-2133-337F-88AB-FAD8B89A0B24}"/>
              </a:ext>
            </a:extLst>
          </p:cNvPr>
          <p:cNvSpPr/>
          <p:nvPr/>
        </p:nvSpPr>
        <p:spPr>
          <a:xfrm>
            <a:off x="10438623" y="2442901"/>
            <a:ext cx="309486" cy="65501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3" name="Rectangle 1142">
            <a:extLst>
              <a:ext uri="{FF2B5EF4-FFF2-40B4-BE49-F238E27FC236}">
                <a16:creationId xmlns:a16="http://schemas.microsoft.com/office/drawing/2014/main" id="{35E5D109-9DF0-4C0C-1EF4-D81DC4F78AAE}"/>
              </a:ext>
            </a:extLst>
          </p:cNvPr>
          <p:cNvSpPr/>
          <p:nvPr/>
        </p:nvSpPr>
        <p:spPr>
          <a:xfrm>
            <a:off x="10758901" y="2789130"/>
            <a:ext cx="309486" cy="308789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4" name="Rectangle 1143">
            <a:extLst>
              <a:ext uri="{FF2B5EF4-FFF2-40B4-BE49-F238E27FC236}">
                <a16:creationId xmlns:a16="http://schemas.microsoft.com/office/drawing/2014/main" id="{3531C893-A6AA-E51E-CB7F-C92A5CA3BBED}"/>
              </a:ext>
            </a:extLst>
          </p:cNvPr>
          <p:cNvSpPr/>
          <p:nvPr/>
        </p:nvSpPr>
        <p:spPr>
          <a:xfrm>
            <a:off x="11079179" y="3015934"/>
            <a:ext cx="309486" cy="8198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50" name="Graphic 1149" descr="Dollar with solid fill">
            <a:extLst>
              <a:ext uri="{FF2B5EF4-FFF2-40B4-BE49-F238E27FC236}">
                <a16:creationId xmlns:a16="http://schemas.microsoft.com/office/drawing/2014/main" id="{FBB13C45-590A-840D-E8F5-351EB5CF68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765926" y="3127269"/>
            <a:ext cx="309486" cy="309486"/>
          </a:xfrm>
          <a:prstGeom prst="rect">
            <a:avLst/>
          </a:prstGeom>
        </p:spPr>
      </p:pic>
      <p:sp>
        <p:nvSpPr>
          <p:cNvPr id="1158" name="TextBox 1157">
            <a:extLst>
              <a:ext uri="{FF2B5EF4-FFF2-40B4-BE49-F238E27FC236}">
                <a16:creationId xmlns:a16="http://schemas.microsoft.com/office/drawing/2014/main" id="{229B1505-46FF-BD43-647B-D97C3104BD8D}"/>
              </a:ext>
            </a:extLst>
          </p:cNvPr>
          <p:cNvSpPr txBox="1"/>
          <p:nvPr/>
        </p:nvSpPr>
        <p:spPr>
          <a:xfrm>
            <a:off x="9609238" y="1014829"/>
            <a:ext cx="1297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% of people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60" name="TextBox 1159">
                <a:extLst>
                  <a:ext uri="{FF2B5EF4-FFF2-40B4-BE49-F238E27FC236}">
                    <a16:creationId xmlns:a16="http://schemas.microsoft.com/office/drawing/2014/main" id="{488FDE73-CB99-76F6-49AA-09D1CA4F866E}"/>
                  </a:ext>
                </a:extLst>
              </p:cNvPr>
              <p:cNvSpPr txBox="1"/>
              <p:nvPr/>
            </p:nvSpPr>
            <p:spPr>
              <a:xfrm>
                <a:off x="9609238" y="3488155"/>
                <a:ext cx="26409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=10$</m:t>
                    </m:r>
                  </m:oMath>
                </a14:m>
                <a:r>
                  <a:rPr lang="en-US" dirty="0">
                    <a:latin typeface="+mj-lt"/>
                  </a:rPr>
                  <a:t> (average spend)</a:t>
                </a:r>
              </a:p>
            </p:txBody>
          </p:sp>
        </mc:Choice>
        <mc:Fallback xmlns="">
          <p:sp>
            <p:nvSpPr>
              <p:cNvPr id="1160" name="TextBox 1159">
                <a:extLst>
                  <a:ext uri="{FF2B5EF4-FFF2-40B4-BE49-F238E27FC236}">
                    <a16:creationId xmlns:a16="http://schemas.microsoft.com/office/drawing/2014/main" id="{488FDE73-CB99-76F6-49AA-09D1CA4F86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9238" y="3488155"/>
                <a:ext cx="2640916" cy="369332"/>
              </a:xfrm>
              <a:prstGeom prst="rect">
                <a:avLst/>
              </a:prstGeom>
              <a:blipFill>
                <a:blip r:embed="rId7"/>
                <a:stretch>
                  <a:fillRect t="-8197" r="-1382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72" name="TextBox 1171">
            <a:extLst>
              <a:ext uri="{FF2B5EF4-FFF2-40B4-BE49-F238E27FC236}">
                <a16:creationId xmlns:a16="http://schemas.microsoft.com/office/drawing/2014/main" id="{2010C635-3C44-15D7-3CE0-C118AE3C1BE2}"/>
              </a:ext>
            </a:extLst>
          </p:cNvPr>
          <p:cNvSpPr txBox="1"/>
          <p:nvPr/>
        </p:nvSpPr>
        <p:spPr>
          <a:xfrm>
            <a:off x="927370" y="1828913"/>
            <a:ext cx="1074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user base</a:t>
            </a:r>
          </a:p>
        </p:txBody>
      </p:sp>
      <p:sp>
        <p:nvSpPr>
          <p:cNvPr id="1177" name="TextBox 1176">
            <a:extLst>
              <a:ext uri="{FF2B5EF4-FFF2-40B4-BE49-F238E27FC236}">
                <a16:creationId xmlns:a16="http://schemas.microsoft.com/office/drawing/2014/main" id="{010E5269-A9D3-0CB7-ADFD-DE83DA0ECF8B}"/>
              </a:ext>
            </a:extLst>
          </p:cNvPr>
          <p:cNvSpPr txBox="1"/>
          <p:nvPr/>
        </p:nvSpPr>
        <p:spPr>
          <a:xfrm>
            <a:off x="8481515" y="1315029"/>
            <a:ext cx="948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Group A</a:t>
            </a:r>
          </a:p>
        </p:txBody>
      </p:sp>
      <p:sp>
        <p:nvSpPr>
          <p:cNvPr id="1178" name="TextBox 1177">
            <a:extLst>
              <a:ext uri="{FF2B5EF4-FFF2-40B4-BE49-F238E27FC236}">
                <a16:creationId xmlns:a16="http://schemas.microsoft.com/office/drawing/2014/main" id="{BE64D323-1D42-F06C-DA66-F44D9AA214C3}"/>
              </a:ext>
            </a:extLst>
          </p:cNvPr>
          <p:cNvSpPr txBox="1"/>
          <p:nvPr/>
        </p:nvSpPr>
        <p:spPr>
          <a:xfrm>
            <a:off x="8482877" y="4559286"/>
            <a:ext cx="941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Group B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A6B6BDE-1EC7-0B89-9CE3-5F5AE19664E0}"/>
                  </a:ext>
                </a:extLst>
              </p:cNvPr>
              <p:cNvSpPr txBox="1"/>
              <p:nvPr/>
            </p:nvSpPr>
            <p:spPr>
              <a:xfrm>
                <a:off x="10429984" y="1789442"/>
                <a:ext cx="72635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∣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>
                  <a:latin typeface="+mj-lt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A6B6BDE-1EC7-0B89-9CE3-5F5AE19664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29984" y="1789442"/>
                <a:ext cx="726353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D22EB9A-E1B4-D769-4A04-EC2A4EAA71D1}"/>
                  </a:ext>
                </a:extLst>
              </p:cNvPr>
              <p:cNvSpPr txBox="1"/>
              <p:nvPr/>
            </p:nvSpPr>
            <p:spPr>
              <a:xfrm>
                <a:off x="10433978" y="4771940"/>
                <a:ext cx="7367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∣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dirty="0">
                  <a:latin typeface="+mj-lt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D22EB9A-E1B4-D769-4A04-EC2A4EAA71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3978" y="4771940"/>
                <a:ext cx="736740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C675B1B-C903-AB17-79AE-38F3496048D0}"/>
                  </a:ext>
                </a:extLst>
              </p:cNvPr>
              <p:cNvSpPr txBox="1"/>
              <p:nvPr/>
            </p:nvSpPr>
            <p:spPr>
              <a:xfrm>
                <a:off x="9642756" y="6521110"/>
                <a:ext cx="26453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=20$</m:t>
                    </m:r>
                  </m:oMath>
                </a14:m>
                <a:r>
                  <a:rPr lang="en-US" dirty="0">
                    <a:latin typeface="+mj-lt"/>
                  </a:rPr>
                  <a:t> (average spend)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C675B1B-C903-AB17-79AE-38F3496048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42756" y="6521110"/>
                <a:ext cx="2645340" cy="369332"/>
              </a:xfrm>
              <a:prstGeom prst="rect">
                <a:avLst/>
              </a:prstGeom>
              <a:blipFill>
                <a:blip r:embed="rId10"/>
                <a:stretch>
                  <a:fillRect t="-10000" r="-1382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16" descr="A picture containing text&#10;&#10;Description automatically generated">
            <a:extLst>
              <a:ext uri="{FF2B5EF4-FFF2-40B4-BE49-F238E27FC236}">
                <a16:creationId xmlns:a16="http://schemas.microsoft.com/office/drawing/2014/main" id="{D70A5221-A964-4104-E0F6-0E2917CEB7E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8371" y="1697494"/>
            <a:ext cx="2460591" cy="1612685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D3142B7-F082-DA72-647C-FAEF6F381A54}"/>
              </a:ext>
            </a:extLst>
          </p:cNvPr>
          <p:cNvCxnSpPr>
            <a:cxnSpLocks/>
          </p:cNvCxnSpPr>
          <p:nvPr/>
        </p:nvCxnSpPr>
        <p:spPr>
          <a:xfrm rot="16200000">
            <a:off x="9275212" y="5576229"/>
            <a:ext cx="2006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90051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00839A-4B6E-971E-2724-8DB255520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A/B Testing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8EACF2A9-7D64-70A5-EC07-D3D5A51EB8B9}"/>
              </a:ext>
            </a:extLst>
          </p:cNvPr>
          <p:cNvSpPr txBox="1"/>
          <p:nvPr/>
        </p:nvSpPr>
        <p:spPr>
          <a:xfrm>
            <a:off x="3171245" y="6638909"/>
            <a:ext cx="4187906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Image Source: https://www.leadpages.com/blog/ab-testing-split-testing/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CFCC9BD-380B-8FA7-0973-BCC03C312C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6" t="30060" r="56926" b="23706"/>
          <a:stretch/>
        </p:blipFill>
        <p:spPr bwMode="auto">
          <a:xfrm>
            <a:off x="3620420" y="1533880"/>
            <a:ext cx="3738731" cy="209507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4" name="Oval 103">
            <a:extLst>
              <a:ext uri="{FF2B5EF4-FFF2-40B4-BE49-F238E27FC236}">
                <a16:creationId xmlns:a16="http://schemas.microsoft.com/office/drawing/2014/main" id="{FD7A86AD-9DAD-B132-2E80-C1B8EC2B70FE}"/>
              </a:ext>
            </a:extLst>
          </p:cNvPr>
          <p:cNvSpPr/>
          <p:nvPr/>
        </p:nvSpPr>
        <p:spPr>
          <a:xfrm>
            <a:off x="7043844" y="1114441"/>
            <a:ext cx="640080" cy="640080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</a:rPr>
              <a:t>A</a:t>
            </a:r>
          </a:p>
        </p:txBody>
      </p:sp>
      <p:cxnSp>
        <p:nvCxnSpPr>
          <p:cNvPr id="1115" name="Straight Arrow Connector 1114">
            <a:extLst>
              <a:ext uri="{FF2B5EF4-FFF2-40B4-BE49-F238E27FC236}">
                <a16:creationId xmlns:a16="http://schemas.microsoft.com/office/drawing/2014/main" id="{43ACAEA0-745D-5703-B2D6-8C896809D3B0}"/>
              </a:ext>
            </a:extLst>
          </p:cNvPr>
          <p:cNvCxnSpPr>
            <a:cxnSpLocks/>
          </p:cNvCxnSpPr>
          <p:nvPr/>
        </p:nvCxnSpPr>
        <p:spPr>
          <a:xfrm>
            <a:off x="10148337" y="6267548"/>
            <a:ext cx="2006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6" name="Straight Arrow Connector 1115">
            <a:extLst>
              <a:ext uri="{FF2B5EF4-FFF2-40B4-BE49-F238E27FC236}">
                <a16:creationId xmlns:a16="http://schemas.microsoft.com/office/drawing/2014/main" id="{AFE73205-8D04-09E6-AB6E-57ACA40308C7}"/>
              </a:ext>
            </a:extLst>
          </p:cNvPr>
          <p:cNvCxnSpPr>
            <a:cxnSpLocks/>
          </p:cNvCxnSpPr>
          <p:nvPr/>
        </p:nvCxnSpPr>
        <p:spPr>
          <a:xfrm rot="16200000">
            <a:off x="9275212" y="5576229"/>
            <a:ext cx="2006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7" name="Rectangle 1116">
            <a:extLst>
              <a:ext uri="{FF2B5EF4-FFF2-40B4-BE49-F238E27FC236}">
                <a16:creationId xmlns:a16="http://schemas.microsoft.com/office/drawing/2014/main" id="{CC0C3762-FC25-83F9-7756-1CE48524C77B}"/>
              </a:ext>
            </a:extLst>
          </p:cNvPr>
          <p:cNvSpPr/>
          <p:nvPr/>
        </p:nvSpPr>
        <p:spPr>
          <a:xfrm>
            <a:off x="10278512" y="5612280"/>
            <a:ext cx="309486" cy="6560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8" name="Rectangle 1117">
            <a:extLst>
              <a:ext uri="{FF2B5EF4-FFF2-40B4-BE49-F238E27FC236}">
                <a16:creationId xmlns:a16="http://schemas.microsoft.com/office/drawing/2014/main" id="{932158FA-CD7A-33B1-9829-D67BB154EDDD}"/>
              </a:ext>
            </a:extLst>
          </p:cNvPr>
          <p:cNvSpPr/>
          <p:nvPr/>
        </p:nvSpPr>
        <p:spPr>
          <a:xfrm>
            <a:off x="10587998" y="5166500"/>
            <a:ext cx="309486" cy="110180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9" name="Rectangle 1118">
            <a:extLst>
              <a:ext uri="{FF2B5EF4-FFF2-40B4-BE49-F238E27FC236}">
                <a16:creationId xmlns:a16="http://schemas.microsoft.com/office/drawing/2014/main" id="{94897A34-3F15-0B3B-BE34-3BA2227B0CA3}"/>
              </a:ext>
            </a:extLst>
          </p:cNvPr>
          <p:cNvSpPr/>
          <p:nvPr/>
        </p:nvSpPr>
        <p:spPr>
          <a:xfrm>
            <a:off x="10908276" y="5811833"/>
            <a:ext cx="309486" cy="45647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0" name="Rectangle 1119">
            <a:extLst>
              <a:ext uri="{FF2B5EF4-FFF2-40B4-BE49-F238E27FC236}">
                <a16:creationId xmlns:a16="http://schemas.microsoft.com/office/drawing/2014/main" id="{61AFDDAC-A7CD-DA68-3039-9498D76C9A15}"/>
              </a:ext>
            </a:extLst>
          </p:cNvPr>
          <p:cNvSpPr/>
          <p:nvPr/>
        </p:nvSpPr>
        <p:spPr>
          <a:xfrm>
            <a:off x="11228554" y="6104593"/>
            <a:ext cx="309486" cy="16371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21" name="Graphic 1120" descr="Dollar with solid fill">
            <a:extLst>
              <a:ext uri="{FF2B5EF4-FFF2-40B4-BE49-F238E27FC236}">
                <a16:creationId xmlns:a16="http://schemas.microsoft.com/office/drawing/2014/main" id="{E5DF3D32-74B8-1A24-B3DD-88112C967B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915301" y="6297654"/>
            <a:ext cx="309486" cy="309486"/>
          </a:xfrm>
          <a:prstGeom prst="rect">
            <a:avLst/>
          </a:prstGeom>
        </p:spPr>
      </p:pic>
      <p:sp>
        <p:nvSpPr>
          <p:cNvPr id="1122" name="TextBox 1121">
            <a:extLst>
              <a:ext uri="{FF2B5EF4-FFF2-40B4-BE49-F238E27FC236}">
                <a16:creationId xmlns:a16="http://schemas.microsoft.com/office/drawing/2014/main" id="{A6AEC2A8-6904-B86F-FA3D-344B4A893D3F}"/>
              </a:ext>
            </a:extLst>
          </p:cNvPr>
          <p:cNvSpPr txBox="1"/>
          <p:nvPr/>
        </p:nvSpPr>
        <p:spPr>
          <a:xfrm>
            <a:off x="9758613" y="4185214"/>
            <a:ext cx="1297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% of people</a:t>
            </a:r>
          </a:p>
        </p:txBody>
      </p:sp>
      <p:pic>
        <p:nvPicPr>
          <p:cNvPr id="1134" name="Picture 2">
            <a:extLst>
              <a:ext uri="{FF2B5EF4-FFF2-40B4-BE49-F238E27FC236}">
                <a16:creationId xmlns:a16="http://schemas.microsoft.com/office/drawing/2014/main" id="{B3D60234-9A6A-69A1-4C85-9A9D2702C3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37" t="30491" r="2936" b="24686"/>
          <a:stretch/>
        </p:blipFill>
        <p:spPr bwMode="auto">
          <a:xfrm>
            <a:off x="3588443" y="4479431"/>
            <a:ext cx="3747718" cy="197867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135" name="Oval 1134">
            <a:extLst>
              <a:ext uri="{FF2B5EF4-FFF2-40B4-BE49-F238E27FC236}">
                <a16:creationId xmlns:a16="http://schemas.microsoft.com/office/drawing/2014/main" id="{F5ECA2AB-FA87-AB3C-4E84-3F1EFB01AD4C}"/>
              </a:ext>
            </a:extLst>
          </p:cNvPr>
          <p:cNvSpPr/>
          <p:nvPr/>
        </p:nvSpPr>
        <p:spPr>
          <a:xfrm>
            <a:off x="7039111" y="4104657"/>
            <a:ext cx="640080" cy="640080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</a:rPr>
              <a:t>B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38" name="TextBox 1137">
                <a:extLst>
                  <a:ext uri="{FF2B5EF4-FFF2-40B4-BE49-F238E27FC236}">
                    <a16:creationId xmlns:a16="http://schemas.microsoft.com/office/drawing/2014/main" id="{E78652A6-AC87-ACD4-6B84-6EC07A0F0DDE}"/>
                  </a:ext>
                </a:extLst>
              </p:cNvPr>
              <p:cNvSpPr txBox="1"/>
              <p:nvPr/>
            </p:nvSpPr>
            <p:spPr>
              <a:xfrm>
                <a:off x="9642756" y="6521110"/>
                <a:ext cx="26453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=20$</m:t>
                    </m:r>
                  </m:oMath>
                </a14:m>
                <a:r>
                  <a:rPr lang="en-US" dirty="0">
                    <a:latin typeface="+mj-lt"/>
                  </a:rPr>
                  <a:t> (average spend)</a:t>
                </a:r>
              </a:p>
            </p:txBody>
          </p:sp>
        </mc:Choice>
        <mc:Fallback xmlns="">
          <p:sp>
            <p:nvSpPr>
              <p:cNvPr id="1138" name="TextBox 1137">
                <a:extLst>
                  <a:ext uri="{FF2B5EF4-FFF2-40B4-BE49-F238E27FC236}">
                    <a16:creationId xmlns:a16="http://schemas.microsoft.com/office/drawing/2014/main" id="{E78652A6-AC87-ACD4-6B84-6EC07A0F0D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42756" y="6521110"/>
                <a:ext cx="2645340" cy="369332"/>
              </a:xfrm>
              <a:prstGeom prst="rect">
                <a:avLst/>
              </a:prstGeom>
              <a:blipFill>
                <a:blip r:embed="rId5"/>
                <a:stretch>
                  <a:fillRect t="-10000" r="-1382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39" name="Straight Arrow Connector 1138">
            <a:extLst>
              <a:ext uri="{FF2B5EF4-FFF2-40B4-BE49-F238E27FC236}">
                <a16:creationId xmlns:a16="http://schemas.microsoft.com/office/drawing/2014/main" id="{EB240DE5-409C-B8AF-6D48-51FC7E3A2115}"/>
              </a:ext>
            </a:extLst>
          </p:cNvPr>
          <p:cNvCxnSpPr>
            <a:cxnSpLocks/>
          </p:cNvCxnSpPr>
          <p:nvPr/>
        </p:nvCxnSpPr>
        <p:spPr>
          <a:xfrm>
            <a:off x="9998962" y="3097163"/>
            <a:ext cx="2006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0" name="Straight Arrow Connector 1139">
            <a:extLst>
              <a:ext uri="{FF2B5EF4-FFF2-40B4-BE49-F238E27FC236}">
                <a16:creationId xmlns:a16="http://schemas.microsoft.com/office/drawing/2014/main" id="{808934D2-2104-0FF0-5485-F27D95765186}"/>
              </a:ext>
            </a:extLst>
          </p:cNvPr>
          <p:cNvCxnSpPr>
            <a:cxnSpLocks/>
          </p:cNvCxnSpPr>
          <p:nvPr/>
        </p:nvCxnSpPr>
        <p:spPr>
          <a:xfrm rot="16200000">
            <a:off x="9125837" y="2405844"/>
            <a:ext cx="2006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1" name="Rectangle 1140">
            <a:extLst>
              <a:ext uri="{FF2B5EF4-FFF2-40B4-BE49-F238E27FC236}">
                <a16:creationId xmlns:a16="http://schemas.microsoft.com/office/drawing/2014/main" id="{42FE65F8-8EA5-5D1C-5228-3C27168FDFCC}"/>
              </a:ext>
            </a:extLst>
          </p:cNvPr>
          <p:cNvSpPr/>
          <p:nvPr/>
        </p:nvSpPr>
        <p:spPr>
          <a:xfrm>
            <a:off x="10129137" y="1793943"/>
            <a:ext cx="309486" cy="13039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2" name="Rectangle 1141">
            <a:extLst>
              <a:ext uri="{FF2B5EF4-FFF2-40B4-BE49-F238E27FC236}">
                <a16:creationId xmlns:a16="http://schemas.microsoft.com/office/drawing/2014/main" id="{9DC8C43A-2133-337F-88AB-FAD8B89A0B24}"/>
              </a:ext>
            </a:extLst>
          </p:cNvPr>
          <p:cNvSpPr/>
          <p:nvPr/>
        </p:nvSpPr>
        <p:spPr>
          <a:xfrm>
            <a:off x="10438623" y="2442901"/>
            <a:ext cx="309486" cy="65501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3" name="Rectangle 1142">
            <a:extLst>
              <a:ext uri="{FF2B5EF4-FFF2-40B4-BE49-F238E27FC236}">
                <a16:creationId xmlns:a16="http://schemas.microsoft.com/office/drawing/2014/main" id="{35E5D109-9DF0-4C0C-1EF4-D81DC4F78AAE}"/>
              </a:ext>
            </a:extLst>
          </p:cNvPr>
          <p:cNvSpPr/>
          <p:nvPr/>
        </p:nvSpPr>
        <p:spPr>
          <a:xfrm>
            <a:off x="10758901" y="2789130"/>
            <a:ext cx="309486" cy="308789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4" name="Rectangle 1143">
            <a:extLst>
              <a:ext uri="{FF2B5EF4-FFF2-40B4-BE49-F238E27FC236}">
                <a16:creationId xmlns:a16="http://schemas.microsoft.com/office/drawing/2014/main" id="{3531C893-A6AA-E51E-CB7F-C92A5CA3BBED}"/>
              </a:ext>
            </a:extLst>
          </p:cNvPr>
          <p:cNvSpPr/>
          <p:nvPr/>
        </p:nvSpPr>
        <p:spPr>
          <a:xfrm>
            <a:off x="11079179" y="3015934"/>
            <a:ext cx="309486" cy="8198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50" name="Graphic 1149" descr="Dollar with solid fill">
            <a:extLst>
              <a:ext uri="{FF2B5EF4-FFF2-40B4-BE49-F238E27FC236}">
                <a16:creationId xmlns:a16="http://schemas.microsoft.com/office/drawing/2014/main" id="{FBB13C45-590A-840D-E8F5-351EB5CF68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765926" y="3127269"/>
            <a:ext cx="309486" cy="309486"/>
          </a:xfrm>
          <a:prstGeom prst="rect">
            <a:avLst/>
          </a:prstGeom>
        </p:spPr>
      </p:pic>
      <p:sp>
        <p:nvSpPr>
          <p:cNvPr id="1158" name="TextBox 1157">
            <a:extLst>
              <a:ext uri="{FF2B5EF4-FFF2-40B4-BE49-F238E27FC236}">
                <a16:creationId xmlns:a16="http://schemas.microsoft.com/office/drawing/2014/main" id="{229B1505-46FF-BD43-647B-D97C3104BD8D}"/>
              </a:ext>
            </a:extLst>
          </p:cNvPr>
          <p:cNvSpPr txBox="1"/>
          <p:nvPr/>
        </p:nvSpPr>
        <p:spPr>
          <a:xfrm>
            <a:off x="9609238" y="1014829"/>
            <a:ext cx="1297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% of people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60" name="TextBox 1159">
                <a:extLst>
                  <a:ext uri="{FF2B5EF4-FFF2-40B4-BE49-F238E27FC236}">
                    <a16:creationId xmlns:a16="http://schemas.microsoft.com/office/drawing/2014/main" id="{488FDE73-CB99-76F6-49AA-09D1CA4F866E}"/>
                  </a:ext>
                </a:extLst>
              </p:cNvPr>
              <p:cNvSpPr txBox="1"/>
              <p:nvPr/>
            </p:nvSpPr>
            <p:spPr>
              <a:xfrm>
                <a:off x="9609238" y="3488155"/>
                <a:ext cx="26409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=10$</m:t>
                    </m:r>
                  </m:oMath>
                </a14:m>
                <a:r>
                  <a:rPr lang="en-US" dirty="0">
                    <a:latin typeface="+mj-lt"/>
                  </a:rPr>
                  <a:t> (average spend)</a:t>
                </a:r>
              </a:p>
            </p:txBody>
          </p:sp>
        </mc:Choice>
        <mc:Fallback xmlns="">
          <p:sp>
            <p:nvSpPr>
              <p:cNvPr id="1160" name="TextBox 1159">
                <a:extLst>
                  <a:ext uri="{FF2B5EF4-FFF2-40B4-BE49-F238E27FC236}">
                    <a16:creationId xmlns:a16="http://schemas.microsoft.com/office/drawing/2014/main" id="{488FDE73-CB99-76F6-49AA-09D1CA4F86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9238" y="3488155"/>
                <a:ext cx="2640916" cy="369332"/>
              </a:xfrm>
              <a:prstGeom prst="rect">
                <a:avLst/>
              </a:prstGeom>
              <a:blipFill>
                <a:blip r:embed="rId6"/>
                <a:stretch>
                  <a:fillRect t="-8197" r="-1382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F4CC09A3-76F8-2214-69FE-C10DA233881C}"/>
              </a:ext>
            </a:extLst>
          </p:cNvPr>
          <p:cNvSpPr txBox="1"/>
          <p:nvPr/>
        </p:nvSpPr>
        <p:spPr>
          <a:xfrm>
            <a:off x="723149" y="1731502"/>
            <a:ext cx="217739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+mj-lt"/>
              </a:rPr>
              <a:t>Control</a:t>
            </a:r>
          </a:p>
          <a:p>
            <a:r>
              <a:rPr lang="en-US" sz="3600" dirty="0">
                <a:latin typeface="+mj-lt"/>
              </a:rPr>
              <a:t>Baseline</a:t>
            </a:r>
          </a:p>
          <a:p>
            <a:r>
              <a:rPr lang="en-US" sz="3600" dirty="0">
                <a:latin typeface="+mj-lt"/>
              </a:rPr>
              <a:t>Status quo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73AA91-0BF9-6748-8AC4-23BF0E115B0F}"/>
              </a:ext>
            </a:extLst>
          </p:cNvPr>
          <p:cNvSpPr txBox="1"/>
          <p:nvPr/>
        </p:nvSpPr>
        <p:spPr>
          <a:xfrm>
            <a:off x="716294" y="4824778"/>
            <a:ext cx="21647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+mj-lt"/>
              </a:rPr>
              <a:t>Treatment Innovation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FEA3CCA-CD03-9FA6-2D77-64A1EE019291}"/>
              </a:ext>
            </a:extLst>
          </p:cNvPr>
          <p:cNvSpPr txBox="1"/>
          <p:nvPr/>
        </p:nvSpPr>
        <p:spPr>
          <a:xfrm>
            <a:off x="8481515" y="1315029"/>
            <a:ext cx="948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Group 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9245E1A-0E0B-8CE2-1455-05E4A5E3E5F9}"/>
              </a:ext>
            </a:extLst>
          </p:cNvPr>
          <p:cNvSpPr txBox="1"/>
          <p:nvPr/>
        </p:nvSpPr>
        <p:spPr>
          <a:xfrm>
            <a:off x="8482877" y="4559286"/>
            <a:ext cx="941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Group B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1EEDA10-7B4C-D8EE-3257-0EE893811E8B}"/>
                  </a:ext>
                </a:extLst>
              </p:cNvPr>
              <p:cNvSpPr txBox="1"/>
              <p:nvPr/>
            </p:nvSpPr>
            <p:spPr>
              <a:xfrm>
                <a:off x="10429984" y="1789442"/>
                <a:ext cx="72635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∣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>
                  <a:latin typeface="+mj-lt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1EEDA10-7B4C-D8EE-3257-0EE893811E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29984" y="1789442"/>
                <a:ext cx="726353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D7C9C3A-6905-A1A8-94BA-613F51E07587}"/>
                  </a:ext>
                </a:extLst>
              </p:cNvPr>
              <p:cNvSpPr txBox="1"/>
              <p:nvPr/>
            </p:nvSpPr>
            <p:spPr>
              <a:xfrm>
                <a:off x="10433978" y="4771940"/>
                <a:ext cx="7367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∣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dirty="0">
                  <a:latin typeface="+mj-lt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D7C9C3A-6905-A1A8-94BA-613F51E075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3978" y="4771940"/>
                <a:ext cx="736740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" name="Picture 24" descr="A picture containing text, posing, chessman&#10;&#10;Description automatically generated">
            <a:extLst>
              <a:ext uri="{FF2B5EF4-FFF2-40B4-BE49-F238E27FC236}">
                <a16:creationId xmlns:a16="http://schemas.microsoft.com/office/drawing/2014/main" id="{BC65F874-BD64-4F82-046C-55CF74A05E0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6336" y="5042241"/>
            <a:ext cx="2640702" cy="1781712"/>
          </a:xfrm>
          <a:prstGeom prst="rect">
            <a:avLst/>
          </a:prstGeom>
        </p:spPr>
      </p:pic>
      <p:pic>
        <p:nvPicPr>
          <p:cNvPr id="27" name="Picture 26" descr="A picture containing text&#10;&#10;Description automatically generated">
            <a:extLst>
              <a:ext uri="{FF2B5EF4-FFF2-40B4-BE49-F238E27FC236}">
                <a16:creationId xmlns:a16="http://schemas.microsoft.com/office/drawing/2014/main" id="{189E345D-46C0-5790-3463-16C05A3FB6B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8371" y="1697494"/>
            <a:ext cx="2460591" cy="1612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2111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00839A-4B6E-971E-2724-8DB255520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A/B Testing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8EACF2A9-7D64-70A5-EC07-D3D5A51EB8B9}"/>
              </a:ext>
            </a:extLst>
          </p:cNvPr>
          <p:cNvSpPr txBox="1"/>
          <p:nvPr/>
        </p:nvSpPr>
        <p:spPr>
          <a:xfrm>
            <a:off x="3171245" y="6638909"/>
            <a:ext cx="4187906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Image Source: https://www.leadpages.com/blog/ab-testing-split-testing/</a:t>
            </a:r>
          </a:p>
        </p:txBody>
      </p:sp>
      <p:cxnSp>
        <p:nvCxnSpPr>
          <p:cNvPr id="1115" name="Straight Arrow Connector 1114">
            <a:extLst>
              <a:ext uri="{FF2B5EF4-FFF2-40B4-BE49-F238E27FC236}">
                <a16:creationId xmlns:a16="http://schemas.microsoft.com/office/drawing/2014/main" id="{43ACAEA0-745D-5703-B2D6-8C896809D3B0}"/>
              </a:ext>
            </a:extLst>
          </p:cNvPr>
          <p:cNvCxnSpPr>
            <a:cxnSpLocks/>
          </p:cNvCxnSpPr>
          <p:nvPr/>
        </p:nvCxnSpPr>
        <p:spPr>
          <a:xfrm>
            <a:off x="10148337" y="6267548"/>
            <a:ext cx="2006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6" name="Straight Arrow Connector 1115">
            <a:extLst>
              <a:ext uri="{FF2B5EF4-FFF2-40B4-BE49-F238E27FC236}">
                <a16:creationId xmlns:a16="http://schemas.microsoft.com/office/drawing/2014/main" id="{AFE73205-8D04-09E6-AB6E-57ACA40308C7}"/>
              </a:ext>
            </a:extLst>
          </p:cNvPr>
          <p:cNvCxnSpPr>
            <a:cxnSpLocks/>
          </p:cNvCxnSpPr>
          <p:nvPr/>
        </p:nvCxnSpPr>
        <p:spPr>
          <a:xfrm rot="16200000">
            <a:off x="9275212" y="5576229"/>
            <a:ext cx="2006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7" name="Rectangle 1116">
            <a:extLst>
              <a:ext uri="{FF2B5EF4-FFF2-40B4-BE49-F238E27FC236}">
                <a16:creationId xmlns:a16="http://schemas.microsoft.com/office/drawing/2014/main" id="{CC0C3762-FC25-83F9-7756-1CE48524C77B}"/>
              </a:ext>
            </a:extLst>
          </p:cNvPr>
          <p:cNvSpPr/>
          <p:nvPr/>
        </p:nvSpPr>
        <p:spPr>
          <a:xfrm>
            <a:off x="10278512" y="5612280"/>
            <a:ext cx="309486" cy="6560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8" name="Rectangle 1117">
            <a:extLst>
              <a:ext uri="{FF2B5EF4-FFF2-40B4-BE49-F238E27FC236}">
                <a16:creationId xmlns:a16="http://schemas.microsoft.com/office/drawing/2014/main" id="{932158FA-CD7A-33B1-9829-D67BB154EDDD}"/>
              </a:ext>
            </a:extLst>
          </p:cNvPr>
          <p:cNvSpPr/>
          <p:nvPr/>
        </p:nvSpPr>
        <p:spPr>
          <a:xfrm>
            <a:off x="10587998" y="5166500"/>
            <a:ext cx="309486" cy="110180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9" name="Rectangle 1118">
            <a:extLst>
              <a:ext uri="{FF2B5EF4-FFF2-40B4-BE49-F238E27FC236}">
                <a16:creationId xmlns:a16="http://schemas.microsoft.com/office/drawing/2014/main" id="{94897A34-3F15-0B3B-BE34-3BA2227B0CA3}"/>
              </a:ext>
            </a:extLst>
          </p:cNvPr>
          <p:cNvSpPr/>
          <p:nvPr/>
        </p:nvSpPr>
        <p:spPr>
          <a:xfrm>
            <a:off x="10908276" y="5811833"/>
            <a:ext cx="309486" cy="45647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0" name="Rectangle 1119">
            <a:extLst>
              <a:ext uri="{FF2B5EF4-FFF2-40B4-BE49-F238E27FC236}">
                <a16:creationId xmlns:a16="http://schemas.microsoft.com/office/drawing/2014/main" id="{61AFDDAC-A7CD-DA68-3039-9498D76C9A15}"/>
              </a:ext>
            </a:extLst>
          </p:cNvPr>
          <p:cNvSpPr/>
          <p:nvPr/>
        </p:nvSpPr>
        <p:spPr>
          <a:xfrm>
            <a:off x="11228554" y="6104593"/>
            <a:ext cx="309486" cy="16371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21" name="Graphic 1120" descr="Dollar with solid fill">
            <a:extLst>
              <a:ext uri="{FF2B5EF4-FFF2-40B4-BE49-F238E27FC236}">
                <a16:creationId xmlns:a16="http://schemas.microsoft.com/office/drawing/2014/main" id="{E5DF3D32-74B8-1A24-B3DD-88112C967B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915301" y="6297654"/>
            <a:ext cx="309486" cy="309486"/>
          </a:xfrm>
          <a:prstGeom prst="rect">
            <a:avLst/>
          </a:prstGeom>
        </p:spPr>
      </p:pic>
      <p:sp>
        <p:nvSpPr>
          <p:cNvPr id="1122" name="TextBox 1121">
            <a:extLst>
              <a:ext uri="{FF2B5EF4-FFF2-40B4-BE49-F238E27FC236}">
                <a16:creationId xmlns:a16="http://schemas.microsoft.com/office/drawing/2014/main" id="{A6AEC2A8-6904-B86F-FA3D-344B4A893D3F}"/>
              </a:ext>
            </a:extLst>
          </p:cNvPr>
          <p:cNvSpPr txBox="1"/>
          <p:nvPr/>
        </p:nvSpPr>
        <p:spPr>
          <a:xfrm>
            <a:off x="9758613" y="4185214"/>
            <a:ext cx="1297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% of people</a:t>
            </a:r>
          </a:p>
        </p:txBody>
      </p:sp>
      <p:pic>
        <p:nvPicPr>
          <p:cNvPr id="1134" name="Picture 2">
            <a:extLst>
              <a:ext uri="{FF2B5EF4-FFF2-40B4-BE49-F238E27FC236}">
                <a16:creationId xmlns:a16="http://schemas.microsoft.com/office/drawing/2014/main" id="{B3D60234-9A6A-69A1-4C85-9A9D2702C3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37" t="30491" r="2936" b="24686"/>
          <a:stretch/>
        </p:blipFill>
        <p:spPr bwMode="auto">
          <a:xfrm>
            <a:off x="3588443" y="4479431"/>
            <a:ext cx="3747718" cy="197867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135" name="Oval 1134">
            <a:extLst>
              <a:ext uri="{FF2B5EF4-FFF2-40B4-BE49-F238E27FC236}">
                <a16:creationId xmlns:a16="http://schemas.microsoft.com/office/drawing/2014/main" id="{F5ECA2AB-FA87-AB3C-4E84-3F1EFB01AD4C}"/>
              </a:ext>
            </a:extLst>
          </p:cNvPr>
          <p:cNvSpPr/>
          <p:nvPr/>
        </p:nvSpPr>
        <p:spPr>
          <a:xfrm>
            <a:off x="7039111" y="4104657"/>
            <a:ext cx="640080" cy="640080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</a:rPr>
              <a:t>B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38" name="TextBox 1137">
                <a:extLst>
                  <a:ext uri="{FF2B5EF4-FFF2-40B4-BE49-F238E27FC236}">
                    <a16:creationId xmlns:a16="http://schemas.microsoft.com/office/drawing/2014/main" id="{E78652A6-AC87-ACD4-6B84-6EC07A0F0DDE}"/>
                  </a:ext>
                </a:extLst>
              </p:cNvPr>
              <p:cNvSpPr txBox="1"/>
              <p:nvPr/>
            </p:nvSpPr>
            <p:spPr>
              <a:xfrm>
                <a:off x="9642756" y="6521110"/>
                <a:ext cx="26453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=20$</m:t>
                    </m:r>
                  </m:oMath>
                </a14:m>
                <a:r>
                  <a:rPr lang="en-US" dirty="0">
                    <a:latin typeface="+mj-lt"/>
                  </a:rPr>
                  <a:t> (average spend)</a:t>
                </a:r>
              </a:p>
            </p:txBody>
          </p:sp>
        </mc:Choice>
        <mc:Fallback xmlns="">
          <p:sp>
            <p:nvSpPr>
              <p:cNvPr id="1138" name="TextBox 1137">
                <a:extLst>
                  <a:ext uri="{FF2B5EF4-FFF2-40B4-BE49-F238E27FC236}">
                    <a16:creationId xmlns:a16="http://schemas.microsoft.com/office/drawing/2014/main" id="{E78652A6-AC87-ACD4-6B84-6EC07A0F0D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42756" y="6521110"/>
                <a:ext cx="2645340" cy="369332"/>
              </a:xfrm>
              <a:prstGeom prst="rect">
                <a:avLst/>
              </a:prstGeom>
              <a:blipFill>
                <a:blip r:embed="rId5"/>
                <a:stretch>
                  <a:fillRect t="-10000" r="-1382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9F73AA91-0BF9-6748-8AC4-23BF0E115B0F}"/>
              </a:ext>
            </a:extLst>
          </p:cNvPr>
          <p:cNvSpPr txBox="1"/>
          <p:nvPr/>
        </p:nvSpPr>
        <p:spPr>
          <a:xfrm>
            <a:off x="716294" y="4824778"/>
            <a:ext cx="21647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+mj-lt"/>
              </a:rPr>
              <a:t>Treatment Innovation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9245E1A-0E0B-8CE2-1455-05E4A5E3E5F9}"/>
              </a:ext>
            </a:extLst>
          </p:cNvPr>
          <p:cNvSpPr txBox="1"/>
          <p:nvPr/>
        </p:nvSpPr>
        <p:spPr>
          <a:xfrm>
            <a:off x="8482877" y="4559286"/>
            <a:ext cx="941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Group B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D7C9C3A-6905-A1A8-94BA-613F51E07587}"/>
                  </a:ext>
                </a:extLst>
              </p:cNvPr>
              <p:cNvSpPr txBox="1"/>
              <p:nvPr/>
            </p:nvSpPr>
            <p:spPr>
              <a:xfrm>
                <a:off x="10433978" y="4771940"/>
                <a:ext cx="7367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∣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dirty="0">
                  <a:latin typeface="+mj-lt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D7C9C3A-6905-A1A8-94BA-613F51E075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3978" y="4771940"/>
                <a:ext cx="736740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" name="Picture 24" descr="A picture containing text, posing, chessman&#10;&#10;Description automatically generated">
            <a:extLst>
              <a:ext uri="{FF2B5EF4-FFF2-40B4-BE49-F238E27FC236}">
                <a16:creationId xmlns:a16="http://schemas.microsoft.com/office/drawing/2014/main" id="{BC65F874-BD64-4F82-046C-55CF74A05E0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6336" y="5042241"/>
            <a:ext cx="2640702" cy="1781712"/>
          </a:xfrm>
          <a:prstGeom prst="rect">
            <a:avLst/>
          </a:prstGeom>
        </p:spPr>
      </p:pic>
      <p:pic>
        <p:nvPicPr>
          <p:cNvPr id="10" name="Picture 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B1F6BEB-BE6E-F3BC-BD34-1CEA41A8C3AA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656" y="985355"/>
            <a:ext cx="11734914" cy="2956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9806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B9E72F-42DB-B32E-C555-244E14679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Brief History of Experimentation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D00452A-75B4-6308-BA4A-73699B060EA5}"/>
              </a:ext>
            </a:extLst>
          </p:cNvPr>
          <p:cNvCxnSpPr/>
          <p:nvPr/>
        </p:nvCxnSpPr>
        <p:spPr>
          <a:xfrm flipV="1">
            <a:off x="965200" y="3378200"/>
            <a:ext cx="10579100" cy="50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2888C6F-50C3-66D6-FF87-D48505250E84}"/>
              </a:ext>
            </a:extLst>
          </p:cNvPr>
          <p:cNvCxnSpPr/>
          <p:nvPr/>
        </p:nvCxnSpPr>
        <p:spPr>
          <a:xfrm flipH="1">
            <a:off x="1028700" y="3420533"/>
            <a:ext cx="330200" cy="6307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F2C8A1F-ADEE-242D-A61A-55452DDA1935}"/>
              </a:ext>
            </a:extLst>
          </p:cNvPr>
          <p:cNvSpPr txBox="1"/>
          <p:nvPr/>
        </p:nvSpPr>
        <p:spPr>
          <a:xfrm>
            <a:off x="582869" y="4137449"/>
            <a:ext cx="155835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0" i="0" dirty="0">
                <a:effectLst/>
                <a:latin typeface="+mj-lt"/>
              </a:rPr>
              <a:t>John Baptista Van </a:t>
            </a:r>
            <a:r>
              <a:rPr lang="en-US" sz="1400" b="0" i="0" dirty="0" err="1">
                <a:effectLst/>
                <a:latin typeface="+mj-lt"/>
              </a:rPr>
              <a:t>Helmont</a:t>
            </a:r>
            <a:r>
              <a:rPr lang="en-US" sz="1400" b="0" i="0" dirty="0">
                <a:effectLst/>
                <a:latin typeface="+mj-lt"/>
              </a:rPr>
              <a:t> proposes a randomized experiment for the effect of bloodletting</a:t>
            </a:r>
            <a:endParaRPr lang="en-US" sz="1400" dirty="0"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6E3FDF-93AE-2296-81AE-F07B9A0F34FB}"/>
              </a:ext>
            </a:extLst>
          </p:cNvPr>
          <p:cNvSpPr txBox="1"/>
          <p:nvPr/>
        </p:nvSpPr>
        <p:spPr>
          <a:xfrm>
            <a:off x="7004490" y="6488668"/>
            <a:ext cx="5187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Credit: Ron </a:t>
            </a:r>
            <a:r>
              <a:rPr lang="en-US" dirty="0" err="1">
                <a:latin typeface="+mj-lt"/>
              </a:rPr>
              <a:t>Kohavi</a:t>
            </a:r>
            <a:r>
              <a:rPr lang="en-US" dirty="0">
                <a:latin typeface="+mj-lt"/>
              </a:rPr>
              <a:t>, </a:t>
            </a:r>
            <a:r>
              <a:rPr lang="en-US" dirty="0">
                <a:latin typeface="+mj-lt"/>
                <a:hlinkClick r:id="rId2"/>
              </a:rPr>
              <a:t>History of Controlled Experiments</a:t>
            </a:r>
            <a:endParaRPr lang="en-US" dirty="0">
              <a:latin typeface="+mj-lt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649B932-DCED-FA6B-ED6D-19188DE7EF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918" y="5862006"/>
            <a:ext cx="1694086" cy="58433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C8F11A0-02FC-4AF6-E031-F236D62CF86A}"/>
              </a:ext>
            </a:extLst>
          </p:cNvPr>
          <p:cNvSpPr txBox="1"/>
          <p:nvPr/>
        </p:nvSpPr>
        <p:spPr>
          <a:xfrm>
            <a:off x="1028700" y="3097754"/>
            <a:ext cx="853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effectLst/>
                <a:latin typeface="+mj-lt"/>
              </a:rPr>
              <a:t>1662</a:t>
            </a:r>
            <a:endParaRPr lang="en-US" dirty="0"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6781A3D-19C2-705A-98EB-A2C52CD8FC3E}"/>
              </a:ext>
            </a:extLst>
          </p:cNvPr>
          <p:cNvSpPr txBox="1"/>
          <p:nvPr/>
        </p:nvSpPr>
        <p:spPr>
          <a:xfrm>
            <a:off x="2395942" y="3097754"/>
            <a:ext cx="853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effectLst/>
                <a:latin typeface="+mj-lt"/>
              </a:rPr>
              <a:t>1828</a:t>
            </a:r>
            <a:endParaRPr lang="en-US" dirty="0">
              <a:latin typeface="+mj-lt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BA6342D-91E8-5217-69A0-3BE6AC2F4A4D}"/>
              </a:ext>
            </a:extLst>
          </p:cNvPr>
          <p:cNvCxnSpPr/>
          <p:nvPr/>
        </p:nvCxnSpPr>
        <p:spPr>
          <a:xfrm flipH="1">
            <a:off x="2510247" y="3432149"/>
            <a:ext cx="330200" cy="6307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FD5FAA8-8A3D-82A7-112C-7D9CB956EAF8}"/>
              </a:ext>
            </a:extLst>
          </p:cNvPr>
          <p:cNvSpPr txBox="1"/>
          <p:nvPr/>
        </p:nvSpPr>
        <p:spPr>
          <a:xfrm>
            <a:off x="2064416" y="4149065"/>
            <a:ext cx="1610117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0" i="0" dirty="0">
                <a:effectLst/>
                <a:latin typeface="+mj-lt"/>
              </a:rPr>
              <a:t>Louis conducts a non-randomized controlled experiment showing strong evidence against bloodletting</a:t>
            </a:r>
            <a:endParaRPr lang="en-US" sz="1400" dirty="0">
              <a:latin typeface="+mj-lt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6CA7FAB-E2C1-CB3A-043D-EC594927F63B}"/>
              </a:ext>
            </a:extLst>
          </p:cNvPr>
          <p:cNvSpPr txBox="1"/>
          <p:nvPr/>
        </p:nvSpPr>
        <p:spPr>
          <a:xfrm>
            <a:off x="3740412" y="4146873"/>
            <a:ext cx="144126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0" i="0" dirty="0">
                <a:effectLst/>
                <a:latin typeface="+mj-lt"/>
              </a:rPr>
              <a:t>Fisher publishes Statistical Methods for Research Workers</a:t>
            </a:r>
            <a:endParaRPr lang="en-US" sz="1400" dirty="0">
              <a:latin typeface="+mj-lt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4EE71ED-CA22-F0B3-27E9-28EE5EE25411}"/>
              </a:ext>
            </a:extLst>
          </p:cNvPr>
          <p:cNvCxnSpPr/>
          <p:nvPr/>
        </p:nvCxnSpPr>
        <p:spPr>
          <a:xfrm flipH="1">
            <a:off x="3998218" y="2501891"/>
            <a:ext cx="330200" cy="6307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FF206C54-31BE-F180-E297-72B3E54BC697}"/>
              </a:ext>
            </a:extLst>
          </p:cNvPr>
          <p:cNvSpPr txBox="1"/>
          <p:nvPr/>
        </p:nvSpPr>
        <p:spPr>
          <a:xfrm>
            <a:off x="4150719" y="3066000"/>
            <a:ext cx="853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effectLst/>
                <a:latin typeface="+mj-lt"/>
              </a:rPr>
              <a:t>1925</a:t>
            </a:r>
            <a:endParaRPr lang="en-US" dirty="0">
              <a:latin typeface="+mj-lt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7FABB4F-3642-A133-9D95-B10D33CD0308}"/>
              </a:ext>
            </a:extLst>
          </p:cNvPr>
          <p:cNvSpPr txBox="1"/>
          <p:nvPr/>
        </p:nvSpPr>
        <p:spPr>
          <a:xfrm>
            <a:off x="4880686" y="4146873"/>
            <a:ext cx="151807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0" i="0" dirty="0">
                <a:effectLst/>
                <a:latin typeface="+mj-lt"/>
              </a:rPr>
              <a:t>Fisher publishes The Design of Experiments</a:t>
            </a:r>
            <a:endParaRPr lang="en-US" sz="1400" dirty="0">
              <a:latin typeface="+mj-lt"/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D9E6B55-A60E-88C1-BDE8-6C0320264B9E}"/>
              </a:ext>
            </a:extLst>
          </p:cNvPr>
          <p:cNvCxnSpPr/>
          <p:nvPr/>
        </p:nvCxnSpPr>
        <p:spPr>
          <a:xfrm flipH="1">
            <a:off x="5309523" y="3428474"/>
            <a:ext cx="330200" cy="6307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AA3C4610-1824-1326-1C32-7086AC506E13}"/>
              </a:ext>
            </a:extLst>
          </p:cNvPr>
          <p:cNvSpPr txBox="1"/>
          <p:nvPr/>
        </p:nvSpPr>
        <p:spPr>
          <a:xfrm>
            <a:off x="5273595" y="3066000"/>
            <a:ext cx="853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effectLst/>
                <a:latin typeface="+mj-lt"/>
              </a:rPr>
              <a:t>1935</a:t>
            </a:r>
            <a:endParaRPr lang="en-US" dirty="0">
              <a:latin typeface="+mj-lt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90742FC-7403-6AB1-6E02-21B42EF9A26E}"/>
              </a:ext>
            </a:extLst>
          </p:cNvPr>
          <p:cNvSpPr txBox="1"/>
          <p:nvPr/>
        </p:nvSpPr>
        <p:spPr>
          <a:xfrm>
            <a:off x="3571317" y="3061243"/>
            <a:ext cx="853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effectLst/>
                <a:latin typeface="+mj-lt"/>
              </a:rPr>
              <a:t>1923</a:t>
            </a:r>
            <a:endParaRPr lang="en-US" dirty="0">
              <a:latin typeface="+mj-lt"/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47B904E8-5294-8827-E09E-84B0272624EE}"/>
              </a:ext>
            </a:extLst>
          </p:cNvPr>
          <p:cNvCxnSpPr/>
          <p:nvPr/>
        </p:nvCxnSpPr>
        <p:spPr>
          <a:xfrm flipH="1">
            <a:off x="4134148" y="3425796"/>
            <a:ext cx="330200" cy="6307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3881432B-1763-525A-0DEE-1E43CC9A09A4}"/>
              </a:ext>
            </a:extLst>
          </p:cNvPr>
          <p:cNvSpPr txBox="1"/>
          <p:nvPr/>
        </p:nvSpPr>
        <p:spPr>
          <a:xfrm>
            <a:off x="3429922" y="1541976"/>
            <a:ext cx="2209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0" i="0" dirty="0" err="1">
                <a:effectLst/>
                <a:latin typeface="+mj-lt"/>
              </a:rPr>
              <a:t>Neyman</a:t>
            </a:r>
            <a:r>
              <a:rPr lang="en-US" sz="1400" b="0" i="0" dirty="0">
                <a:effectLst/>
                <a:latin typeface="+mj-lt"/>
              </a:rPr>
              <a:t> publishes “On the Application of Probability Theory to Agricultural Experiments”</a:t>
            </a:r>
            <a:endParaRPr lang="en-US" sz="1400" dirty="0">
              <a:latin typeface="+mj-lt"/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4AE44C6-4C51-428E-7385-403DB16FE3A2}"/>
              </a:ext>
            </a:extLst>
          </p:cNvPr>
          <p:cNvCxnSpPr/>
          <p:nvPr/>
        </p:nvCxnSpPr>
        <p:spPr>
          <a:xfrm flipH="1">
            <a:off x="5797197" y="2442092"/>
            <a:ext cx="330200" cy="6307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8A4E3C28-1233-34E5-9699-4BA067EF45F9}"/>
              </a:ext>
            </a:extLst>
          </p:cNvPr>
          <p:cNvSpPr txBox="1"/>
          <p:nvPr/>
        </p:nvSpPr>
        <p:spPr>
          <a:xfrm>
            <a:off x="5901124" y="1547131"/>
            <a:ext cx="170638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0" i="0" dirty="0">
                <a:effectLst/>
                <a:latin typeface="+mj-lt"/>
              </a:rPr>
              <a:t>Michigan Supreme Court authorizes RCTs as part of medical practice</a:t>
            </a:r>
            <a:endParaRPr lang="en-US" sz="1400" dirty="0">
              <a:latin typeface="+mj-lt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3746FCD-AD07-9D93-D138-CF9F2BDA9400}"/>
              </a:ext>
            </a:extLst>
          </p:cNvPr>
          <p:cNvSpPr txBox="1"/>
          <p:nvPr/>
        </p:nvSpPr>
        <p:spPr>
          <a:xfrm>
            <a:off x="6597369" y="3066000"/>
            <a:ext cx="853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effectLst/>
                <a:latin typeface="+mj-lt"/>
              </a:rPr>
              <a:t>1947</a:t>
            </a:r>
            <a:endParaRPr lang="en-US" dirty="0">
              <a:latin typeface="+mj-lt"/>
            </a:endParaRP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4790157-31B7-953D-199F-3A28056F6106}"/>
              </a:ext>
            </a:extLst>
          </p:cNvPr>
          <p:cNvCxnSpPr/>
          <p:nvPr/>
        </p:nvCxnSpPr>
        <p:spPr>
          <a:xfrm flipH="1">
            <a:off x="6641074" y="3397884"/>
            <a:ext cx="330200" cy="6307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24F9A4B5-2F6C-941D-5DD4-FDBA457039F8}"/>
              </a:ext>
            </a:extLst>
          </p:cNvPr>
          <p:cNvSpPr txBox="1"/>
          <p:nvPr/>
        </p:nvSpPr>
        <p:spPr>
          <a:xfrm>
            <a:off x="6328305" y="4137449"/>
            <a:ext cx="151807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0" i="0" dirty="0">
                <a:effectLst/>
                <a:latin typeface="+mj-lt"/>
              </a:rPr>
              <a:t>First published medical RCT in Great Britain</a:t>
            </a:r>
            <a:endParaRPr lang="en-US" sz="1400" dirty="0">
              <a:latin typeface="+mj-lt"/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96E80786-2AFE-83AA-7CBA-53C6680DA72B}"/>
              </a:ext>
            </a:extLst>
          </p:cNvPr>
          <p:cNvCxnSpPr/>
          <p:nvPr/>
        </p:nvCxnSpPr>
        <p:spPr>
          <a:xfrm flipH="1">
            <a:off x="8105730" y="2490358"/>
            <a:ext cx="330200" cy="6307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A2695025-3FDB-EF6B-BFBF-AC1D8B007F0B}"/>
              </a:ext>
            </a:extLst>
          </p:cNvPr>
          <p:cNvSpPr txBox="1"/>
          <p:nvPr/>
        </p:nvSpPr>
        <p:spPr>
          <a:xfrm>
            <a:off x="7742671" y="3068389"/>
            <a:ext cx="853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effectLst/>
                <a:latin typeface="+mj-lt"/>
              </a:rPr>
              <a:t>1962</a:t>
            </a:r>
            <a:endParaRPr lang="en-US" dirty="0">
              <a:latin typeface="+mj-lt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D941B52-53EC-99C8-0573-229C39C1DE0A}"/>
              </a:ext>
            </a:extLst>
          </p:cNvPr>
          <p:cNvSpPr txBox="1"/>
          <p:nvPr/>
        </p:nvSpPr>
        <p:spPr>
          <a:xfrm>
            <a:off x="7846378" y="1541975"/>
            <a:ext cx="197918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0" i="0" dirty="0">
                <a:effectLst/>
                <a:latin typeface="+mj-lt"/>
              </a:rPr>
              <a:t>FDA to prohibit the marketing of any new drug in the absence of “substantial evidence.”</a:t>
            </a:r>
            <a:endParaRPr lang="en-US" sz="1400" dirty="0">
              <a:latin typeface="+mj-lt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FC8D4A4-9BF7-BE20-A951-613AD50676FD}"/>
              </a:ext>
            </a:extLst>
          </p:cNvPr>
          <p:cNvSpPr txBox="1"/>
          <p:nvPr/>
        </p:nvSpPr>
        <p:spPr>
          <a:xfrm>
            <a:off x="8532631" y="3060456"/>
            <a:ext cx="853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effectLst/>
                <a:latin typeface="+mj-lt"/>
              </a:rPr>
              <a:t>1969</a:t>
            </a:r>
            <a:endParaRPr lang="en-US" dirty="0">
              <a:latin typeface="+mj-lt"/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D922F493-FB88-275B-9CE0-CEF4A49443B6}"/>
              </a:ext>
            </a:extLst>
          </p:cNvPr>
          <p:cNvCxnSpPr/>
          <p:nvPr/>
        </p:nvCxnSpPr>
        <p:spPr>
          <a:xfrm flipH="1">
            <a:off x="8585920" y="3379414"/>
            <a:ext cx="330200" cy="6307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D5E6D45F-DE68-2015-B303-E59E92C1ADD5}"/>
              </a:ext>
            </a:extLst>
          </p:cNvPr>
          <p:cNvSpPr txBox="1"/>
          <p:nvPr/>
        </p:nvSpPr>
        <p:spPr>
          <a:xfrm>
            <a:off x="7911549" y="4135655"/>
            <a:ext cx="151807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0" i="0" dirty="0">
                <a:effectLst/>
                <a:latin typeface="+mj-lt"/>
              </a:rPr>
              <a:t>FDA: “…partially controlled studies are not acceptable evidence to support claims of effectiveness”</a:t>
            </a:r>
            <a:endParaRPr lang="en-US" sz="1400" dirty="0">
              <a:latin typeface="+mj-lt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8F246EE-430C-66B9-AA0E-FD6ECE8A98F5}"/>
              </a:ext>
            </a:extLst>
          </p:cNvPr>
          <p:cNvSpPr txBox="1"/>
          <p:nvPr/>
        </p:nvSpPr>
        <p:spPr>
          <a:xfrm>
            <a:off x="10371583" y="3068389"/>
            <a:ext cx="853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effectLst/>
                <a:latin typeface="+mj-lt"/>
              </a:rPr>
              <a:t>2000-</a:t>
            </a:r>
            <a:endParaRPr lang="en-US" dirty="0">
              <a:latin typeface="+mj-lt"/>
            </a:endParaRP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F5AF402C-096E-85E1-6896-F889FE913F06}"/>
              </a:ext>
            </a:extLst>
          </p:cNvPr>
          <p:cNvCxnSpPr/>
          <p:nvPr/>
        </p:nvCxnSpPr>
        <p:spPr>
          <a:xfrm flipH="1">
            <a:off x="10846348" y="3379414"/>
            <a:ext cx="330200" cy="6307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CAC55713-1205-710E-6565-281F109E4414}"/>
              </a:ext>
            </a:extLst>
          </p:cNvPr>
          <p:cNvSpPr txBox="1"/>
          <p:nvPr/>
        </p:nvSpPr>
        <p:spPr>
          <a:xfrm>
            <a:off x="10171977" y="4135655"/>
            <a:ext cx="186148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0" i="0" dirty="0">
                <a:effectLst/>
                <a:latin typeface="+mj-lt"/>
              </a:rPr>
              <a:t>10s of thousands of RCTs run annually by companies like Airbnb, Amazon, Booking.com eBay, Facebook, Google, LinkedIn, Lyf</a:t>
            </a:r>
            <a:r>
              <a:rPr lang="en-US" sz="1400" dirty="0">
                <a:latin typeface="+mj-lt"/>
              </a:rPr>
              <a:t>t, Microsoft, Netflix, Twitter, Uber, Yahoo! and Yandex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657263C3-066E-A51C-DABE-87B7AEE21DD2}"/>
              </a:ext>
            </a:extLst>
          </p:cNvPr>
          <p:cNvCxnSpPr/>
          <p:nvPr/>
        </p:nvCxnSpPr>
        <p:spPr>
          <a:xfrm flipH="1">
            <a:off x="10645617" y="2466988"/>
            <a:ext cx="330200" cy="6307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90DCBACF-921C-7E26-3901-977B3A28180F}"/>
              </a:ext>
            </a:extLst>
          </p:cNvPr>
          <p:cNvSpPr txBox="1"/>
          <p:nvPr/>
        </p:nvSpPr>
        <p:spPr>
          <a:xfrm>
            <a:off x="10084919" y="924421"/>
            <a:ext cx="220980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+mj-lt"/>
              </a:rPr>
              <a:t>Abhijit Banerjee, Esther </a:t>
            </a:r>
            <a:r>
              <a:rPr lang="en-US" sz="1400" dirty="0" err="1">
                <a:latin typeface="+mj-lt"/>
              </a:rPr>
              <a:t>Duflo</a:t>
            </a:r>
            <a:r>
              <a:rPr lang="en-US" sz="1400" dirty="0">
                <a:latin typeface="+mj-lt"/>
              </a:rPr>
              <a:t>, and</a:t>
            </a:r>
          </a:p>
          <a:p>
            <a:r>
              <a:rPr lang="en-US" sz="1400" dirty="0">
                <a:latin typeface="+mj-lt"/>
              </a:rPr>
              <a:t>Michael Kremer, popularize the use of RCTs in economics (esp. for policy problems related to poverty).</a:t>
            </a:r>
          </a:p>
        </p:txBody>
      </p:sp>
    </p:spTree>
    <p:extLst>
      <p:ext uri="{BB962C8B-B14F-4D97-AF65-F5344CB8AC3E}">
        <p14:creationId xmlns:p14="http://schemas.microsoft.com/office/powerpoint/2010/main" val="3910974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5" grpId="0"/>
      <p:bldP spid="16" grpId="0"/>
      <p:bldP spid="18" grpId="0"/>
      <p:bldP spid="21" grpId="0"/>
      <p:bldP spid="23" grpId="0"/>
      <p:bldP spid="24" grpId="0"/>
      <p:bldP spid="26" grpId="0"/>
      <p:bldP spid="27" grpId="0"/>
      <p:bldP spid="29" grpId="0"/>
      <p:bldP spid="31" grpId="0"/>
      <p:bldP spid="32" grpId="0"/>
      <p:bldP spid="34" grpId="0"/>
      <p:bldP spid="36" grpId="0"/>
      <p:bldP spid="37" grpId="0"/>
      <p:bldP spid="38" grpId="0"/>
      <p:bldP spid="40" grpId="0"/>
      <p:bldP spid="41" grpId="0"/>
      <p:bldP spid="43" grpId="0"/>
      <p:bldP spid="4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CB4F5-6747-5EDA-6038-D2AC983B8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RCTs are the gold standard for measuring the “causal effect” of a “treatment” on an “outcome”</a:t>
            </a:r>
          </a:p>
        </p:txBody>
      </p:sp>
    </p:spTree>
    <p:extLst>
      <p:ext uri="{BB962C8B-B14F-4D97-AF65-F5344CB8AC3E}">
        <p14:creationId xmlns:p14="http://schemas.microsoft.com/office/powerpoint/2010/main" val="2190109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A4510B6E-6D01-53DC-6ABA-8232ED466152}"/>
              </a:ext>
            </a:extLst>
          </p:cNvPr>
          <p:cNvGraphicFramePr/>
          <p:nvPr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BCEB70C-AAEE-3028-D611-021779E731E1}"/>
              </a:ext>
            </a:extLst>
          </p:cNvPr>
          <p:cNvSpPr/>
          <p:nvPr/>
        </p:nvSpPr>
        <p:spPr>
          <a:xfrm>
            <a:off x="4106333" y="1236130"/>
            <a:ext cx="6244167" cy="1214969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72FBD6-AE6A-9133-4F69-84D8C54CD121}"/>
              </a:ext>
            </a:extLst>
          </p:cNvPr>
          <p:cNvSpPr txBox="1"/>
          <p:nvPr/>
        </p:nvSpPr>
        <p:spPr>
          <a:xfrm>
            <a:off x="4969933" y="923977"/>
            <a:ext cx="4726550" cy="408623"/>
          </a:xfrm>
          <a:prstGeom prst="round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Linear Predictive Models and Statistical Inference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43A5474-8A26-3674-2F68-6CB0817ECA97}"/>
              </a:ext>
            </a:extLst>
          </p:cNvPr>
          <p:cNvSpPr/>
          <p:nvPr/>
        </p:nvSpPr>
        <p:spPr>
          <a:xfrm>
            <a:off x="4106332" y="2832100"/>
            <a:ext cx="6244167" cy="1214968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5616602-CB05-3404-90FD-3B74FCE46A4E}"/>
              </a:ext>
            </a:extLst>
          </p:cNvPr>
          <p:cNvSpPr txBox="1"/>
          <p:nvPr/>
        </p:nvSpPr>
        <p:spPr>
          <a:xfrm>
            <a:off x="5008332" y="2558940"/>
            <a:ext cx="4109523" cy="408623"/>
          </a:xfrm>
          <a:prstGeom prst="round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Causal Identification in Observational Data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A85F8D1-C801-04ED-CE9D-B551CE31EE96}"/>
              </a:ext>
            </a:extLst>
          </p:cNvPr>
          <p:cNvSpPr/>
          <p:nvPr/>
        </p:nvSpPr>
        <p:spPr>
          <a:xfrm>
            <a:off x="1924346" y="2832099"/>
            <a:ext cx="1788285" cy="2777067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AA65510-B30B-B667-097E-AD9B5A3797E9}"/>
              </a:ext>
            </a:extLst>
          </p:cNvPr>
          <p:cNvSpPr txBox="1"/>
          <p:nvPr/>
        </p:nvSpPr>
        <p:spPr>
          <a:xfrm>
            <a:off x="42333" y="3515120"/>
            <a:ext cx="1989667" cy="1328023"/>
          </a:xfrm>
          <a:prstGeom prst="round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+mj-lt"/>
              </a:rPr>
              <a:t>Non-Linear Predictive Models and Statistical Inference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162BA2E2-020E-3773-B6EE-2826901489CE}"/>
              </a:ext>
            </a:extLst>
          </p:cNvPr>
          <p:cNvSpPr/>
          <p:nvPr/>
        </p:nvSpPr>
        <p:spPr>
          <a:xfrm>
            <a:off x="4106332" y="4394198"/>
            <a:ext cx="6244167" cy="1214968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7F861B1-18ED-9DEC-88D6-1F7209F94171}"/>
              </a:ext>
            </a:extLst>
          </p:cNvPr>
          <p:cNvSpPr txBox="1"/>
          <p:nvPr/>
        </p:nvSpPr>
        <p:spPr>
          <a:xfrm>
            <a:off x="5932793" y="5579319"/>
            <a:ext cx="2260599" cy="408623"/>
          </a:xfrm>
          <a:prstGeom prst="round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Topics</a:t>
            </a:r>
          </a:p>
        </p:txBody>
      </p:sp>
    </p:spTree>
    <p:extLst>
      <p:ext uri="{BB962C8B-B14F-4D97-AF65-F5344CB8AC3E}">
        <p14:creationId xmlns:p14="http://schemas.microsoft.com/office/powerpoint/2010/main" val="11393619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0F87AD-B9C8-FCF6-8922-4FDEC635105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9892" b="15108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B9FEF09-E9E3-2D85-8151-F159B3D6F6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>
                <a:solidFill>
                  <a:srgbClr val="FFFFFF"/>
                </a:solidFill>
              </a:rPr>
              <a:t>Causality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1B4D8D-7336-AB2A-D7B3-133E0C575A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24000" y="4159404"/>
            <a:ext cx="9144000" cy="1098395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27820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A0D8E9-1E26-85D7-470B-BBC261B748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 #1: Mathematical Definition of Causality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6C0440D-2086-F4F1-E383-A9D3050B267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We want to formally (mathematically) define the causal effect of a binary treatment on a scalar outcome of interest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b="1" dirty="0"/>
                  <a:t>Examples</a:t>
                </a:r>
              </a:p>
              <a:p>
                <a:r>
                  <a:rPr lang="en-US" dirty="0"/>
                  <a:t>Effect of seed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vs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 on crop yield</a:t>
                </a:r>
              </a:p>
              <a:p>
                <a:r>
                  <a:rPr lang="en-US" dirty="0"/>
                  <a:t>Effect of completion of a job training program on observed wage</a:t>
                </a:r>
              </a:p>
              <a:p>
                <a:r>
                  <a:rPr lang="en-US" dirty="0"/>
                  <a:t>Effect of drug vs placebo on overall survival</a:t>
                </a:r>
              </a:p>
              <a:p>
                <a:r>
                  <a:rPr lang="en-US" dirty="0"/>
                  <a:t>Effect of an ad impression on conversion (purchase)</a:t>
                </a:r>
              </a:p>
              <a:p>
                <a:r>
                  <a:rPr lang="en-US" dirty="0"/>
                  <a:t>Effect of eating avocados on longevity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6C0440D-2086-F4F1-E383-A9D3050B26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30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0361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00839A-4B6E-971E-2724-8DB255520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Causal Effect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8EACF2A9-7D64-70A5-EC07-D3D5A51EB8B9}"/>
              </a:ext>
            </a:extLst>
          </p:cNvPr>
          <p:cNvSpPr txBox="1"/>
          <p:nvPr/>
        </p:nvSpPr>
        <p:spPr>
          <a:xfrm>
            <a:off x="-38126" y="6652244"/>
            <a:ext cx="4187906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Image Source: https://www.leadpages.com/blog/ab-testing-split-testing/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CFCC9BD-380B-8FA7-0973-BCC03C312C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6" t="30060" r="56926" b="23706"/>
          <a:stretch/>
        </p:blipFill>
        <p:spPr bwMode="auto">
          <a:xfrm>
            <a:off x="471886" y="2024011"/>
            <a:ext cx="1638706" cy="91828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4" name="Oval 103">
            <a:extLst>
              <a:ext uri="{FF2B5EF4-FFF2-40B4-BE49-F238E27FC236}">
                <a16:creationId xmlns:a16="http://schemas.microsoft.com/office/drawing/2014/main" id="{FD7A86AD-9DAD-B132-2E80-C1B8EC2B70FE}"/>
              </a:ext>
            </a:extLst>
          </p:cNvPr>
          <p:cNvSpPr/>
          <p:nvPr/>
        </p:nvSpPr>
        <p:spPr>
          <a:xfrm>
            <a:off x="1795285" y="1604572"/>
            <a:ext cx="640080" cy="640080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</a:rPr>
              <a:t>A</a:t>
            </a:r>
          </a:p>
        </p:txBody>
      </p:sp>
      <p:cxnSp>
        <p:nvCxnSpPr>
          <p:cNvPr id="1115" name="Straight Arrow Connector 1114">
            <a:extLst>
              <a:ext uri="{FF2B5EF4-FFF2-40B4-BE49-F238E27FC236}">
                <a16:creationId xmlns:a16="http://schemas.microsoft.com/office/drawing/2014/main" id="{43ACAEA0-745D-5703-B2D6-8C896809D3B0}"/>
              </a:ext>
            </a:extLst>
          </p:cNvPr>
          <p:cNvCxnSpPr>
            <a:cxnSpLocks/>
          </p:cNvCxnSpPr>
          <p:nvPr/>
        </p:nvCxnSpPr>
        <p:spPr>
          <a:xfrm>
            <a:off x="4988391" y="6156308"/>
            <a:ext cx="2006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7" name="Rectangle 1116">
            <a:extLst>
              <a:ext uri="{FF2B5EF4-FFF2-40B4-BE49-F238E27FC236}">
                <a16:creationId xmlns:a16="http://schemas.microsoft.com/office/drawing/2014/main" id="{CC0C3762-FC25-83F9-7756-1CE48524C77B}"/>
              </a:ext>
            </a:extLst>
          </p:cNvPr>
          <p:cNvSpPr/>
          <p:nvPr/>
        </p:nvSpPr>
        <p:spPr>
          <a:xfrm>
            <a:off x="5118566" y="5501040"/>
            <a:ext cx="309486" cy="6560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8" name="Rectangle 1117">
            <a:extLst>
              <a:ext uri="{FF2B5EF4-FFF2-40B4-BE49-F238E27FC236}">
                <a16:creationId xmlns:a16="http://schemas.microsoft.com/office/drawing/2014/main" id="{932158FA-CD7A-33B1-9829-D67BB154EDDD}"/>
              </a:ext>
            </a:extLst>
          </p:cNvPr>
          <p:cNvSpPr/>
          <p:nvPr/>
        </p:nvSpPr>
        <p:spPr>
          <a:xfrm>
            <a:off x="5428052" y="5055260"/>
            <a:ext cx="309486" cy="110180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9" name="Rectangle 1118">
            <a:extLst>
              <a:ext uri="{FF2B5EF4-FFF2-40B4-BE49-F238E27FC236}">
                <a16:creationId xmlns:a16="http://schemas.microsoft.com/office/drawing/2014/main" id="{94897A34-3F15-0B3B-BE34-3BA2227B0CA3}"/>
              </a:ext>
            </a:extLst>
          </p:cNvPr>
          <p:cNvSpPr/>
          <p:nvPr/>
        </p:nvSpPr>
        <p:spPr>
          <a:xfrm>
            <a:off x="5748330" y="5700593"/>
            <a:ext cx="309486" cy="45647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0" name="Rectangle 1119">
            <a:extLst>
              <a:ext uri="{FF2B5EF4-FFF2-40B4-BE49-F238E27FC236}">
                <a16:creationId xmlns:a16="http://schemas.microsoft.com/office/drawing/2014/main" id="{61AFDDAC-A7CD-DA68-3039-9498D76C9A15}"/>
              </a:ext>
            </a:extLst>
          </p:cNvPr>
          <p:cNvSpPr/>
          <p:nvPr/>
        </p:nvSpPr>
        <p:spPr>
          <a:xfrm>
            <a:off x="6068608" y="5993353"/>
            <a:ext cx="309486" cy="16371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21" name="Graphic 1120" descr="Dollar with solid fill">
            <a:extLst>
              <a:ext uri="{FF2B5EF4-FFF2-40B4-BE49-F238E27FC236}">
                <a16:creationId xmlns:a16="http://schemas.microsoft.com/office/drawing/2014/main" id="{E5DF3D32-74B8-1A24-B3DD-88112C967B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55355" y="6186414"/>
            <a:ext cx="309486" cy="309486"/>
          </a:xfrm>
          <a:prstGeom prst="rect">
            <a:avLst/>
          </a:prstGeom>
        </p:spPr>
      </p:pic>
      <p:sp>
        <p:nvSpPr>
          <p:cNvPr id="1122" name="TextBox 1121">
            <a:extLst>
              <a:ext uri="{FF2B5EF4-FFF2-40B4-BE49-F238E27FC236}">
                <a16:creationId xmlns:a16="http://schemas.microsoft.com/office/drawing/2014/main" id="{A6AEC2A8-6904-B86F-FA3D-344B4A893D3F}"/>
              </a:ext>
            </a:extLst>
          </p:cNvPr>
          <p:cNvSpPr txBox="1"/>
          <p:nvPr/>
        </p:nvSpPr>
        <p:spPr>
          <a:xfrm>
            <a:off x="4598667" y="4073974"/>
            <a:ext cx="1297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% of people</a:t>
            </a:r>
          </a:p>
        </p:txBody>
      </p:sp>
      <p:pic>
        <p:nvPicPr>
          <p:cNvPr id="1134" name="Picture 2">
            <a:extLst>
              <a:ext uri="{FF2B5EF4-FFF2-40B4-BE49-F238E27FC236}">
                <a16:creationId xmlns:a16="http://schemas.microsoft.com/office/drawing/2014/main" id="{B3D60234-9A6A-69A1-4C85-9A9D2702C3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37" t="30491" r="2936" b="24686"/>
          <a:stretch/>
        </p:blipFill>
        <p:spPr bwMode="auto">
          <a:xfrm>
            <a:off x="471886" y="4969562"/>
            <a:ext cx="1615716" cy="85304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135" name="Oval 1134">
            <a:extLst>
              <a:ext uri="{FF2B5EF4-FFF2-40B4-BE49-F238E27FC236}">
                <a16:creationId xmlns:a16="http://schemas.microsoft.com/office/drawing/2014/main" id="{F5ECA2AB-FA87-AB3C-4E84-3F1EFB01AD4C}"/>
              </a:ext>
            </a:extLst>
          </p:cNvPr>
          <p:cNvSpPr/>
          <p:nvPr/>
        </p:nvSpPr>
        <p:spPr>
          <a:xfrm>
            <a:off x="1790552" y="4594788"/>
            <a:ext cx="640080" cy="640080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</a:rPr>
              <a:t>B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38" name="TextBox 1137">
                <a:extLst>
                  <a:ext uri="{FF2B5EF4-FFF2-40B4-BE49-F238E27FC236}">
                    <a16:creationId xmlns:a16="http://schemas.microsoft.com/office/drawing/2014/main" id="{E78652A6-AC87-ACD4-6B84-6EC07A0F0DDE}"/>
                  </a:ext>
                </a:extLst>
              </p:cNvPr>
              <p:cNvSpPr txBox="1"/>
              <p:nvPr/>
            </p:nvSpPr>
            <p:spPr>
              <a:xfrm>
                <a:off x="4600790" y="6409870"/>
                <a:ext cx="26453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=20$</m:t>
                    </m:r>
                  </m:oMath>
                </a14:m>
                <a:r>
                  <a:rPr lang="en-US" dirty="0">
                    <a:latin typeface="+mj-lt"/>
                  </a:rPr>
                  <a:t> (average spend)</a:t>
                </a:r>
              </a:p>
            </p:txBody>
          </p:sp>
        </mc:Choice>
        <mc:Fallback xmlns="">
          <p:sp>
            <p:nvSpPr>
              <p:cNvPr id="1138" name="TextBox 1137">
                <a:extLst>
                  <a:ext uri="{FF2B5EF4-FFF2-40B4-BE49-F238E27FC236}">
                    <a16:creationId xmlns:a16="http://schemas.microsoft.com/office/drawing/2014/main" id="{E78652A6-AC87-ACD4-6B84-6EC07A0F0D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0790" y="6409870"/>
                <a:ext cx="2645340" cy="369332"/>
              </a:xfrm>
              <a:prstGeom prst="rect">
                <a:avLst/>
              </a:prstGeom>
              <a:blipFill>
                <a:blip r:embed="rId5"/>
                <a:stretch>
                  <a:fillRect t="-8197" r="-1382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39" name="Straight Arrow Connector 1138">
            <a:extLst>
              <a:ext uri="{FF2B5EF4-FFF2-40B4-BE49-F238E27FC236}">
                <a16:creationId xmlns:a16="http://schemas.microsoft.com/office/drawing/2014/main" id="{EB240DE5-409C-B8AF-6D48-51FC7E3A2115}"/>
              </a:ext>
            </a:extLst>
          </p:cNvPr>
          <p:cNvCxnSpPr>
            <a:cxnSpLocks/>
          </p:cNvCxnSpPr>
          <p:nvPr/>
        </p:nvCxnSpPr>
        <p:spPr>
          <a:xfrm>
            <a:off x="4839016" y="2985923"/>
            <a:ext cx="2006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1" name="Rectangle 1140">
            <a:extLst>
              <a:ext uri="{FF2B5EF4-FFF2-40B4-BE49-F238E27FC236}">
                <a16:creationId xmlns:a16="http://schemas.microsoft.com/office/drawing/2014/main" id="{42FE65F8-8EA5-5D1C-5228-3C27168FDFCC}"/>
              </a:ext>
            </a:extLst>
          </p:cNvPr>
          <p:cNvSpPr/>
          <p:nvPr/>
        </p:nvSpPr>
        <p:spPr>
          <a:xfrm>
            <a:off x="4969191" y="1682703"/>
            <a:ext cx="309486" cy="13039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2" name="Rectangle 1141">
            <a:extLst>
              <a:ext uri="{FF2B5EF4-FFF2-40B4-BE49-F238E27FC236}">
                <a16:creationId xmlns:a16="http://schemas.microsoft.com/office/drawing/2014/main" id="{9DC8C43A-2133-337F-88AB-FAD8B89A0B24}"/>
              </a:ext>
            </a:extLst>
          </p:cNvPr>
          <p:cNvSpPr/>
          <p:nvPr/>
        </p:nvSpPr>
        <p:spPr>
          <a:xfrm>
            <a:off x="5278677" y="2331661"/>
            <a:ext cx="309486" cy="65501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3" name="Rectangle 1142">
            <a:extLst>
              <a:ext uri="{FF2B5EF4-FFF2-40B4-BE49-F238E27FC236}">
                <a16:creationId xmlns:a16="http://schemas.microsoft.com/office/drawing/2014/main" id="{35E5D109-9DF0-4C0C-1EF4-D81DC4F78AAE}"/>
              </a:ext>
            </a:extLst>
          </p:cNvPr>
          <p:cNvSpPr/>
          <p:nvPr/>
        </p:nvSpPr>
        <p:spPr>
          <a:xfrm>
            <a:off x="5598955" y="2677890"/>
            <a:ext cx="309486" cy="308789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4" name="Rectangle 1143">
            <a:extLst>
              <a:ext uri="{FF2B5EF4-FFF2-40B4-BE49-F238E27FC236}">
                <a16:creationId xmlns:a16="http://schemas.microsoft.com/office/drawing/2014/main" id="{3531C893-A6AA-E51E-CB7F-C92A5CA3BBED}"/>
              </a:ext>
            </a:extLst>
          </p:cNvPr>
          <p:cNvSpPr/>
          <p:nvPr/>
        </p:nvSpPr>
        <p:spPr>
          <a:xfrm>
            <a:off x="5919233" y="2904694"/>
            <a:ext cx="309486" cy="8198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50" name="Graphic 1149" descr="Dollar with solid fill">
            <a:extLst>
              <a:ext uri="{FF2B5EF4-FFF2-40B4-BE49-F238E27FC236}">
                <a16:creationId xmlns:a16="http://schemas.microsoft.com/office/drawing/2014/main" id="{FBB13C45-590A-840D-E8F5-351EB5CF68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05980" y="3016029"/>
            <a:ext cx="309486" cy="309486"/>
          </a:xfrm>
          <a:prstGeom prst="rect">
            <a:avLst/>
          </a:prstGeom>
        </p:spPr>
      </p:pic>
      <p:sp>
        <p:nvSpPr>
          <p:cNvPr id="1158" name="TextBox 1157">
            <a:extLst>
              <a:ext uri="{FF2B5EF4-FFF2-40B4-BE49-F238E27FC236}">
                <a16:creationId xmlns:a16="http://schemas.microsoft.com/office/drawing/2014/main" id="{229B1505-46FF-BD43-647B-D97C3104BD8D}"/>
              </a:ext>
            </a:extLst>
          </p:cNvPr>
          <p:cNvSpPr txBox="1"/>
          <p:nvPr/>
        </p:nvSpPr>
        <p:spPr>
          <a:xfrm>
            <a:off x="4449292" y="903589"/>
            <a:ext cx="1297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% of people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60" name="TextBox 1159">
                <a:extLst>
                  <a:ext uri="{FF2B5EF4-FFF2-40B4-BE49-F238E27FC236}">
                    <a16:creationId xmlns:a16="http://schemas.microsoft.com/office/drawing/2014/main" id="{488FDE73-CB99-76F6-49AA-09D1CA4F866E}"/>
                  </a:ext>
                </a:extLst>
              </p:cNvPr>
              <p:cNvSpPr txBox="1"/>
              <p:nvPr/>
            </p:nvSpPr>
            <p:spPr>
              <a:xfrm>
                <a:off x="4449292" y="3376915"/>
                <a:ext cx="26409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=10$</m:t>
                    </m:r>
                  </m:oMath>
                </a14:m>
                <a:r>
                  <a:rPr lang="en-US" dirty="0">
                    <a:latin typeface="+mj-lt"/>
                  </a:rPr>
                  <a:t> (average spend)</a:t>
                </a:r>
              </a:p>
            </p:txBody>
          </p:sp>
        </mc:Choice>
        <mc:Fallback xmlns="">
          <p:sp>
            <p:nvSpPr>
              <p:cNvPr id="1160" name="TextBox 1159">
                <a:extLst>
                  <a:ext uri="{FF2B5EF4-FFF2-40B4-BE49-F238E27FC236}">
                    <a16:creationId xmlns:a16="http://schemas.microsoft.com/office/drawing/2014/main" id="{488FDE73-CB99-76F6-49AA-09D1CA4F86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9292" y="3376915"/>
                <a:ext cx="2640916" cy="369332"/>
              </a:xfrm>
              <a:prstGeom prst="rect">
                <a:avLst/>
              </a:prstGeom>
              <a:blipFill>
                <a:blip r:embed="rId6"/>
                <a:stretch>
                  <a:fillRect t="-9836" r="-1386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0FEA3CCA-CD03-9FA6-2D77-64A1EE019291}"/>
              </a:ext>
            </a:extLst>
          </p:cNvPr>
          <p:cNvSpPr txBox="1"/>
          <p:nvPr/>
        </p:nvSpPr>
        <p:spPr>
          <a:xfrm>
            <a:off x="3321569" y="1203789"/>
            <a:ext cx="948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Group 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9245E1A-0E0B-8CE2-1455-05E4A5E3E5F9}"/>
              </a:ext>
            </a:extLst>
          </p:cNvPr>
          <p:cNvSpPr txBox="1"/>
          <p:nvPr/>
        </p:nvSpPr>
        <p:spPr>
          <a:xfrm>
            <a:off x="3322931" y="4448046"/>
            <a:ext cx="941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Group B</a:t>
            </a:r>
          </a:p>
        </p:txBody>
      </p:sp>
      <p:sp>
        <p:nvSpPr>
          <p:cNvPr id="1054" name="TextBox 1053">
            <a:extLst>
              <a:ext uri="{FF2B5EF4-FFF2-40B4-BE49-F238E27FC236}">
                <a16:creationId xmlns:a16="http://schemas.microsoft.com/office/drawing/2014/main" id="{54573D3B-4AFC-D3ED-D64F-A6D5D65B0A4B}"/>
              </a:ext>
            </a:extLst>
          </p:cNvPr>
          <p:cNvSpPr txBox="1"/>
          <p:nvPr/>
        </p:nvSpPr>
        <p:spPr>
          <a:xfrm>
            <a:off x="7616806" y="4461688"/>
            <a:ext cx="2468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Counterfactual Outcome</a:t>
            </a:r>
          </a:p>
        </p:txBody>
      </p:sp>
      <p:sp>
        <p:nvSpPr>
          <p:cNvPr id="1068" name="Freeform: Shape 1067">
            <a:extLst>
              <a:ext uri="{FF2B5EF4-FFF2-40B4-BE49-F238E27FC236}">
                <a16:creationId xmlns:a16="http://schemas.microsoft.com/office/drawing/2014/main" id="{29DF647C-3E74-D1FD-E85C-D563812FCB88}"/>
              </a:ext>
            </a:extLst>
          </p:cNvPr>
          <p:cNvSpPr/>
          <p:nvPr/>
        </p:nvSpPr>
        <p:spPr>
          <a:xfrm>
            <a:off x="2260433" y="1426633"/>
            <a:ext cx="2619052" cy="2161173"/>
          </a:xfrm>
          <a:custGeom>
            <a:avLst/>
            <a:gdLst>
              <a:gd name="connsiteX0" fmla="*/ 958756 w 2619052"/>
              <a:gd name="connsiteY0" fmla="*/ 57701 h 2161173"/>
              <a:gd name="connsiteX1" fmla="*/ 282351 w 2619052"/>
              <a:gd name="connsiteY1" fmla="*/ 126594 h 2161173"/>
              <a:gd name="connsiteX2" fmla="*/ 219720 w 2619052"/>
              <a:gd name="connsiteY2" fmla="*/ 765422 h 2161173"/>
              <a:gd name="connsiteX3" fmla="*/ 515 w 2619052"/>
              <a:gd name="connsiteY3" fmla="*/ 1410512 h 2161173"/>
              <a:gd name="connsiteX4" fmla="*/ 288614 w 2619052"/>
              <a:gd name="connsiteY4" fmla="*/ 2155811 h 2161173"/>
              <a:gd name="connsiteX5" fmla="*/ 1184225 w 2619052"/>
              <a:gd name="connsiteY5" fmla="*/ 1761241 h 2161173"/>
              <a:gd name="connsiteX6" fmla="*/ 1829315 w 2619052"/>
              <a:gd name="connsiteY6" fmla="*/ 2068129 h 2161173"/>
              <a:gd name="connsiteX7" fmla="*/ 2530772 w 2619052"/>
              <a:gd name="connsiteY7" fmla="*/ 1379197 h 2161173"/>
              <a:gd name="connsiteX8" fmla="*/ 2612192 w 2619052"/>
              <a:gd name="connsiteY8" fmla="*/ 1028468 h 2161173"/>
              <a:gd name="connsiteX9" fmla="*/ 2562088 w 2619052"/>
              <a:gd name="connsiteY9" fmla="*/ 696529 h 2161173"/>
              <a:gd name="connsiteX10" fmla="*/ 2336619 w 2619052"/>
              <a:gd name="connsiteY10" fmla="*/ 402167 h 2161173"/>
              <a:gd name="connsiteX11" fmla="*/ 2054783 w 2619052"/>
              <a:gd name="connsiteY11" fmla="*/ 13860 h 2161173"/>
              <a:gd name="connsiteX12" fmla="*/ 1697792 w 2619052"/>
              <a:gd name="connsiteY12" fmla="*/ 82753 h 2161173"/>
              <a:gd name="connsiteX13" fmla="*/ 958756 w 2619052"/>
              <a:gd name="connsiteY13" fmla="*/ 57701 h 2161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19052" h="2161173">
                <a:moveTo>
                  <a:pt x="958756" y="57701"/>
                </a:moveTo>
                <a:cubicBezTo>
                  <a:pt x="722849" y="65008"/>
                  <a:pt x="405524" y="8641"/>
                  <a:pt x="282351" y="126594"/>
                </a:cubicBezTo>
                <a:cubicBezTo>
                  <a:pt x="159178" y="244547"/>
                  <a:pt x="266693" y="551436"/>
                  <a:pt x="219720" y="765422"/>
                </a:cubicBezTo>
                <a:cubicBezTo>
                  <a:pt x="172747" y="979408"/>
                  <a:pt x="-10967" y="1178781"/>
                  <a:pt x="515" y="1410512"/>
                </a:cubicBezTo>
                <a:cubicBezTo>
                  <a:pt x="11997" y="1642244"/>
                  <a:pt x="91329" y="2097356"/>
                  <a:pt x="288614" y="2155811"/>
                </a:cubicBezTo>
                <a:cubicBezTo>
                  <a:pt x="485899" y="2214266"/>
                  <a:pt x="927442" y="1775855"/>
                  <a:pt x="1184225" y="1761241"/>
                </a:cubicBezTo>
                <a:cubicBezTo>
                  <a:pt x="1441008" y="1746627"/>
                  <a:pt x="1604891" y="2131803"/>
                  <a:pt x="1829315" y="2068129"/>
                </a:cubicBezTo>
                <a:cubicBezTo>
                  <a:pt x="2053739" y="2004455"/>
                  <a:pt x="2400293" y="1552474"/>
                  <a:pt x="2530772" y="1379197"/>
                </a:cubicBezTo>
                <a:cubicBezTo>
                  <a:pt x="2661252" y="1205920"/>
                  <a:pt x="2606973" y="1142246"/>
                  <a:pt x="2612192" y="1028468"/>
                </a:cubicBezTo>
                <a:cubicBezTo>
                  <a:pt x="2617411" y="914690"/>
                  <a:pt x="2608017" y="800912"/>
                  <a:pt x="2562088" y="696529"/>
                </a:cubicBezTo>
                <a:cubicBezTo>
                  <a:pt x="2516159" y="592146"/>
                  <a:pt x="2421170" y="515945"/>
                  <a:pt x="2336619" y="402167"/>
                </a:cubicBezTo>
                <a:cubicBezTo>
                  <a:pt x="2252068" y="288389"/>
                  <a:pt x="2161254" y="67096"/>
                  <a:pt x="2054783" y="13860"/>
                </a:cubicBezTo>
                <a:cubicBezTo>
                  <a:pt x="1948312" y="-39376"/>
                  <a:pt x="1877332" y="77534"/>
                  <a:pt x="1697792" y="82753"/>
                </a:cubicBezTo>
                <a:cubicBezTo>
                  <a:pt x="1518252" y="87972"/>
                  <a:pt x="1194663" y="50394"/>
                  <a:pt x="958756" y="57701"/>
                </a:cubicBezTo>
                <a:close/>
              </a:path>
            </a:pathLst>
          </a:cu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9" name="Freeform: Shape 1068">
            <a:extLst>
              <a:ext uri="{FF2B5EF4-FFF2-40B4-BE49-F238E27FC236}">
                <a16:creationId xmlns:a16="http://schemas.microsoft.com/office/drawing/2014/main" id="{765102BB-2B6C-722E-7C9C-7DB61E9B0530}"/>
              </a:ext>
            </a:extLst>
          </p:cNvPr>
          <p:cNvSpPr/>
          <p:nvPr/>
        </p:nvSpPr>
        <p:spPr>
          <a:xfrm>
            <a:off x="7474163" y="4717364"/>
            <a:ext cx="2619052" cy="2161173"/>
          </a:xfrm>
          <a:custGeom>
            <a:avLst/>
            <a:gdLst>
              <a:gd name="connsiteX0" fmla="*/ 958756 w 2619052"/>
              <a:gd name="connsiteY0" fmla="*/ 57701 h 2161173"/>
              <a:gd name="connsiteX1" fmla="*/ 282351 w 2619052"/>
              <a:gd name="connsiteY1" fmla="*/ 126594 h 2161173"/>
              <a:gd name="connsiteX2" fmla="*/ 219720 w 2619052"/>
              <a:gd name="connsiteY2" fmla="*/ 765422 h 2161173"/>
              <a:gd name="connsiteX3" fmla="*/ 515 w 2619052"/>
              <a:gd name="connsiteY3" fmla="*/ 1410512 h 2161173"/>
              <a:gd name="connsiteX4" fmla="*/ 288614 w 2619052"/>
              <a:gd name="connsiteY4" fmla="*/ 2155811 h 2161173"/>
              <a:gd name="connsiteX5" fmla="*/ 1184225 w 2619052"/>
              <a:gd name="connsiteY5" fmla="*/ 1761241 h 2161173"/>
              <a:gd name="connsiteX6" fmla="*/ 1829315 w 2619052"/>
              <a:gd name="connsiteY6" fmla="*/ 2068129 h 2161173"/>
              <a:gd name="connsiteX7" fmla="*/ 2530772 w 2619052"/>
              <a:gd name="connsiteY7" fmla="*/ 1379197 h 2161173"/>
              <a:gd name="connsiteX8" fmla="*/ 2612192 w 2619052"/>
              <a:gd name="connsiteY8" fmla="*/ 1028468 h 2161173"/>
              <a:gd name="connsiteX9" fmla="*/ 2562088 w 2619052"/>
              <a:gd name="connsiteY9" fmla="*/ 696529 h 2161173"/>
              <a:gd name="connsiteX10" fmla="*/ 2336619 w 2619052"/>
              <a:gd name="connsiteY10" fmla="*/ 402167 h 2161173"/>
              <a:gd name="connsiteX11" fmla="*/ 2054783 w 2619052"/>
              <a:gd name="connsiteY11" fmla="*/ 13860 h 2161173"/>
              <a:gd name="connsiteX12" fmla="*/ 1697792 w 2619052"/>
              <a:gd name="connsiteY12" fmla="*/ 82753 h 2161173"/>
              <a:gd name="connsiteX13" fmla="*/ 958756 w 2619052"/>
              <a:gd name="connsiteY13" fmla="*/ 57701 h 2161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19052" h="2161173">
                <a:moveTo>
                  <a:pt x="958756" y="57701"/>
                </a:moveTo>
                <a:cubicBezTo>
                  <a:pt x="722849" y="65008"/>
                  <a:pt x="405524" y="8641"/>
                  <a:pt x="282351" y="126594"/>
                </a:cubicBezTo>
                <a:cubicBezTo>
                  <a:pt x="159178" y="244547"/>
                  <a:pt x="266693" y="551436"/>
                  <a:pt x="219720" y="765422"/>
                </a:cubicBezTo>
                <a:cubicBezTo>
                  <a:pt x="172747" y="979408"/>
                  <a:pt x="-10967" y="1178781"/>
                  <a:pt x="515" y="1410512"/>
                </a:cubicBezTo>
                <a:cubicBezTo>
                  <a:pt x="11997" y="1642244"/>
                  <a:pt x="91329" y="2097356"/>
                  <a:pt x="288614" y="2155811"/>
                </a:cubicBezTo>
                <a:cubicBezTo>
                  <a:pt x="485899" y="2214266"/>
                  <a:pt x="927442" y="1775855"/>
                  <a:pt x="1184225" y="1761241"/>
                </a:cubicBezTo>
                <a:cubicBezTo>
                  <a:pt x="1441008" y="1746627"/>
                  <a:pt x="1604891" y="2131803"/>
                  <a:pt x="1829315" y="2068129"/>
                </a:cubicBezTo>
                <a:cubicBezTo>
                  <a:pt x="2053739" y="2004455"/>
                  <a:pt x="2400293" y="1552474"/>
                  <a:pt x="2530772" y="1379197"/>
                </a:cubicBezTo>
                <a:cubicBezTo>
                  <a:pt x="2661252" y="1205920"/>
                  <a:pt x="2606973" y="1142246"/>
                  <a:pt x="2612192" y="1028468"/>
                </a:cubicBezTo>
                <a:cubicBezTo>
                  <a:pt x="2617411" y="914690"/>
                  <a:pt x="2608017" y="800912"/>
                  <a:pt x="2562088" y="696529"/>
                </a:cubicBezTo>
                <a:cubicBezTo>
                  <a:pt x="2516159" y="592146"/>
                  <a:pt x="2421170" y="515945"/>
                  <a:pt x="2336619" y="402167"/>
                </a:cubicBezTo>
                <a:cubicBezTo>
                  <a:pt x="2252068" y="288389"/>
                  <a:pt x="2161254" y="67096"/>
                  <a:pt x="2054783" y="13860"/>
                </a:cubicBezTo>
                <a:cubicBezTo>
                  <a:pt x="1948312" y="-39376"/>
                  <a:pt x="1877332" y="77534"/>
                  <a:pt x="1697792" y="82753"/>
                </a:cubicBezTo>
                <a:cubicBezTo>
                  <a:pt x="1518252" y="87972"/>
                  <a:pt x="1194663" y="50394"/>
                  <a:pt x="958756" y="57701"/>
                </a:cubicBezTo>
                <a:close/>
              </a:path>
            </a:pathLst>
          </a:cu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71" name="Straight Arrow Connector 1070">
            <a:extLst>
              <a:ext uri="{FF2B5EF4-FFF2-40B4-BE49-F238E27FC236}">
                <a16:creationId xmlns:a16="http://schemas.microsoft.com/office/drawing/2014/main" id="{6DAA04C5-22C7-AA49-A1EC-6D8C2D9327E0}"/>
              </a:ext>
            </a:extLst>
          </p:cNvPr>
          <p:cNvCxnSpPr>
            <a:cxnSpLocks/>
            <a:stCxn id="1068" idx="7"/>
            <a:endCxn id="1069" idx="1"/>
          </p:cNvCxnSpPr>
          <p:nvPr/>
        </p:nvCxnSpPr>
        <p:spPr>
          <a:xfrm>
            <a:off x="4791205" y="2805830"/>
            <a:ext cx="2965309" cy="2038128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73" name="TextBox 1072">
                <a:extLst>
                  <a:ext uri="{FF2B5EF4-FFF2-40B4-BE49-F238E27FC236}">
                    <a16:creationId xmlns:a16="http://schemas.microsoft.com/office/drawing/2014/main" id="{21037969-69B4-BFAA-8ECA-C9223D21E916}"/>
                  </a:ext>
                </a:extLst>
              </p:cNvPr>
              <p:cNvSpPr txBox="1"/>
              <p:nvPr/>
            </p:nvSpPr>
            <p:spPr>
              <a:xfrm>
                <a:off x="5282034" y="1655992"/>
                <a:ext cx="72635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∣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>
                  <a:latin typeface="+mj-lt"/>
                </a:endParaRPr>
              </a:p>
            </p:txBody>
          </p:sp>
        </mc:Choice>
        <mc:Fallback xmlns="">
          <p:sp>
            <p:nvSpPr>
              <p:cNvPr id="1073" name="TextBox 1072">
                <a:extLst>
                  <a:ext uri="{FF2B5EF4-FFF2-40B4-BE49-F238E27FC236}">
                    <a16:creationId xmlns:a16="http://schemas.microsoft.com/office/drawing/2014/main" id="{21037969-69B4-BFAA-8ECA-C9223D21E9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2034" y="1655992"/>
                <a:ext cx="726353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4" name="TextBox 1073">
                <a:extLst>
                  <a:ext uri="{FF2B5EF4-FFF2-40B4-BE49-F238E27FC236}">
                    <a16:creationId xmlns:a16="http://schemas.microsoft.com/office/drawing/2014/main" id="{A821C723-ED81-05E4-06D4-6117C4FF5035}"/>
                  </a:ext>
                </a:extLst>
              </p:cNvPr>
              <p:cNvSpPr txBox="1"/>
              <p:nvPr/>
            </p:nvSpPr>
            <p:spPr>
              <a:xfrm>
                <a:off x="5286028" y="4638490"/>
                <a:ext cx="7367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∣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dirty="0">
                  <a:latin typeface="+mj-lt"/>
                </a:endParaRPr>
              </a:p>
            </p:txBody>
          </p:sp>
        </mc:Choice>
        <mc:Fallback xmlns="">
          <p:sp>
            <p:nvSpPr>
              <p:cNvPr id="1074" name="TextBox 1073">
                <a:extLst>
                  <a:ext uri="{FF2B5EF4-FFF2-40B4-BE49-F238E27FC236}">
                    <a16:creationId xmlns:a16="http://schemas.microsoft.com/office/drawing/2014/main" id="{A821C723-ED81-05E4-06D4-6117C4FF50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6028" y="4638490"/>
                <a:ext cx="736740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8002B08-BBBD-5340-8330-4D9B6A432F05}"/>
              </a:ext>
            </a:extLst>
          </p:cNvPr>
          <p:cNvCxnSpPr>
            <a:cxnSpLocks/>
          </p:cNvCxnSpPr>
          <p:nvPr/>
        </p:nvCxnSpPr>
        <p:spPr>
          <a:xfrm rot="16200000">
            <a:off x="3965891" y="2276221"/>
            <a:ext cx="2006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Calendar&#10;&#10;Description automatically generated with medium confidence">
            <a:extLst>
              <a:ext uri="{FF2B5EF4-FFF2-40B4-BE49-F238E27FC236}">
                <a16:creationId xmlns:a16="http://schemas.microsoft.com/office/drawing/2014/main" id="{D34E9303-C26A-8C5D-8052-9910027CE9E1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3192" y="4843958"/>
            <a:ext cx="2460591" cy="1911946"/>
          </a:xfrm>
          <a:prstGeom prst="rect">
            <a:avLst/>
          </a:prstGeom>
        </p:spPr>
      </p:pic>
      <p:pic>
        <p:nvPicPr>
          <p:cNvPr id="17" name="Picture 16" descr="A picture containing text, posing, chessman&#10;&#10;Description automatically generated">
            <a:extLst>
              <a:ext uri="{FF2B5EF4-FFF2-40B4-BE49-F238E27FC236}">
                <a16:creationId xmlns:a16="http://schemas.microsoft.com/office/drawing/2014/main" id="{B530579A-7D63-BD53-B043-9C428E156B1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3259" y="4889555"/>
            <a:ext cx="2640702" cy="1781712"/>
          </a:xfrm>
          <a:prstGeom prst="rect">
            <a:avLst/>
          </a:prstGeom>
        </p:spPr>
      </p:pic>
      <p:pic>
        <p:nvPicPr>
          <p:cNvPr id="19" name="Picture 18" descr="A picture containing text&#10;&#10;Description automatically generated">
            <a:extLst>
              <a:ext uri="{FF2B5EF4-FFF2-40B4-BE49-F238E27FC236}">
                <a16:creationId xmlns:a16="http://schemas.microsoft.com/office/drawing/2014/main" id="{6AA33A44-87D8-D979-77C6-28280CDE996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6125" y="1654469"/>
            <a:ext cx="2460591" cy="1612685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C10560A-83A0-3498-17C0-C7D307C8BDC6}"/>
              </a:ext>
            </a:extLst>
          </p:cNvPr>
          <p:cNvCxnSpPr>
            <a:cxnSpLocks/>
          </p:cNvCxnSpPr>
          <p:nvPr/>
        </p:nvCxnSpPr>
        <p:spPr>
          <a:xfrm rot="16200000">
            <a:off x="4115266" y="5464989"/>
            <a:ext cx="2006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52246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00839A-4B6E-971E-2724-8DB255520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Causal Effect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8EACF2A9-7D64-70A5-EC07-D3D5A51EB8B9}"/>
              </a:ext>
            </a:extLst>
          </p:cNvPr>
          <p:cNvSpPr txBox="1"/>
          <p:nvPr/>
        </p:nvSpPr>
        <p:spPr>
          <a:xfrm>
            <a:off x="-38126" y="6652244"/>
            <a:ext cx="4187906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Image Source: https://www.leadpages.com/blog/ab-testing-split-testing/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CFCC9BD-380B-8FA7-0973-BCC03C312C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6" t="30060" r="56926" b="23706"/>
          <a:stretch/>
        </p:blipFill>
        <p:spPr bwMode="auto">
          <a:xfrm>
            <a:off x="471886" y="2024011"/>
            <a:ext cx="1638706" cy="91828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4" name="Oval 103">
            <a:extLst>
              <a:ext uri="{FF2B5EF4-FFF2-40B4-BE49-F238E27FC236}">
                <a16:creationId xmlns:a16="http://schemas.microsoft.com/office/drawing/2014/main" id="{FD7A86AD-9DAD-B132-2E80-C1B8EC2B70FE}"/>
              </a:ext>
            </a:extLst>
          </p:cNvPr>
          <p:cNvSpPr/>
          <p:nvPr/>
        </p:nvSpPr>
        <p:spPr>
          <a:xfrm>
            <a:off x="1795285" y="1604572"/>
            <a:ext cx="640080" cy="640080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</a:rPr>
              <a:t>A</a:t>
            </a:r>
          </a:p>
        </p:txBody>
      </p:sp>
      <p:cxnSp>
        <p:nvCxnSpPr>
          <p:cNvPr id="1115" name="Straight Arrow Connector 1114">
            <a:extLst>
              <a:ext uri="{FF2B5EF4-FFF2-40B4-BE49-F238E27FC236}">
                <a16:creationId xmlns:a16="http://schemas.microsoft.com/office/drawing/2014/main" id="{43ACAEA0-745D-5703-B2D6-8C896809D3B0}"/>
              </a:ext>
            </a:extLst>
          </p:cNvPr>
          <p:cNvCxnSpPr>
            <a:cxnSpLocks/>
          </p:cNvCxnSpPr>
          <p:nvPr/>
        </p:nvCxnSpPr>
        <p:spPr>
          <a:xfrm>
            <a:off x="4988391" y="6156308"/>
            <a:ext cx="2006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6" name="Straight Arrow Connector 1115">
            <a:extLst>
              <a:ext uri="{FF2B5EF4-FFF2-40B4-BE49-F238E27FC236}">
                <a16:creationId xmlns:a16="http://schemas.microsoft.com/office/drawing/2014/main" id="{AFE73205-8D04-09E6-AB6E-57ACA40308C7}"/>
              </a:ext>
            </a:extLst>
          </p:cNvPr>
          <p:cNvCxnSpPr>
            <a:cxnSpLocks/>
          </p:cNvCxnSpPr>
          <p:nvPr/>
        </p:nvCxnSpPr>
        <p:spPr>
          <a:xfrm rot="16200000">
            <a:off x="4115266" y="5464989"/>
            <a:ext cx="2006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7" name="Rectangle 1116">
            <a:extLst>
              <a:ext uri="{FF2B5EF4-FFF2-40B4-BE49-F238E27FC236}">
                <a16:creationId xmlns:a16="http://schemas.microsoft.com/office/drawing/2014/main" id="{CC0C3762-FC25-83F9-7756-1CE48524C77B}"/>
              </a:ext>
            </a:extLst>
          </p:cNvPr>
          <p:cNvSpPr/>
          <p:nvPr/>
        </p:nvSpPr>
        <p:spPr>
          <a:xfrm>
            <a:off x="5118566" y="5501040"/>
            <a:ext cx="309486" cy="6560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8" name="Rectangle 1117">
            <a:extLst>
              <a:ext uri="{FF2B5EF4-FFF2-40B4-BE49-F238E27FC236}">
                <a16:creationId xmlns:a16="http://schemas.microsoft.com/office/drawing/2014/main" id="{932158FA-CD7A-33B1-9829-D67BB154EDDD}"/>
              </a:ext>
            </a:extLst>
          </p:cNvPr>
          <p:cNvSpPr/>
          <p:nvPr/>
        </p:nvSpPr>
        <p:spPr>
          <a:xfrm>
            <a:off x="5428052" y="5055260"/>
            <a:ext cx="309486" cy="110180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9" name="Rectangle 1118">
            <a:extLst>
              <a:ext uri="{FF2B5EF4-FFF2-40B4-BE49-F238E27FC236}">
                <a16:creationId xmlns:a16="http://schemas.microsoft.com/office/drawing/2014/main" id="{94897A34-3F15-0B3B-BE34-3BA2227B0CA3}"/>
              </a:ext>
            </a:extLst>
          </p:cNvPr>
          <p:cNvSpPr/>
          <p:nvPr/>
        </p:nvSpPr>
        <p:spPr>
          <a:xfrm>
            <a:off x="5748330" y="5700593"/>
            <a:ext cx="309486" cy="45647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0" name="Rectangle 1119">
            <a:extLst>
              <a:ext uri="{FF2B5EF4-FFF2-40B4-BE49-F238E27FC236}">
                <a16:creationId xmlns:a16="http://schemas.microsoft.com/office/drawing/2014/main" id="{61AFDDAC-A7CD-DA68-3039-9498D76C9A15}"/>
              </a:ext>
            </a:extLst>
          </p:cNvPr>
          <p:cNvSpPr/>
          <p:nvPr/>
        </p:nvSpPr>
        <p:spPr>
          <a:xfrm>
            <a:off x="6068608" y="5993353"/>
            <a:ext cx="309486" cy="16371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21" name="Graphic 1120" descr="Dollar with solid fill">
            <a:extLst>
              <a:ext uri="{FF2B5EF4-FFF2-40B4-BE49-F238E27FC236}">
                <a16:creationId xmlns:a16="http://schemas.microsoft.com/office/drawing/2014/main" id="{E5DF3D32-74B8-1A24-B3DD-88112C967B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55355" y="6186414"/>
            <a:ext cx="309486" cy="309486"/>
          </a:xfrm>
          <a:prstGeom prst="rect">
            <a:avLst/>
          </a:prstGeom>
        </p:spPr>
      </p:pic>
      <p:sp>
        <p:nvSpPr>
          <p:cNvPr id="1122" name="TextBox 1121">
            <a:extLst>
              <a:ext uri="{FF2B5EF4-FFF2-40B4-BE49-F238E27FC236}">
                <a16:creationId xmlns:a16="http://schemas.microsoft.com/office/drawing/2014/main" id="{A6AEC2A8-6904-B86F-FA3D-344B4A893D3F}"/>
              </a:ext>
            </a:extLst>
          </p:cNvPr>
          <p:cNvSpPr txBox="1"/>
          <p:nvPr/>
        </p:nvSpPr>
        <p:spPr>
          <a:xfrm>
            <a:off x="4598667" y="4073974"/>
            <a:ext cx="1297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% of people</a:t>
            </a:r>
          </a:p>
        </p:txBody>
      </p:sp>
      <p:pic>
        <p:nvPicPr>
          <p:cNvPr id="1134" name="Picture 2">
            <a:extLst>
              <a:ext uri="{FF2B5EF4-FFF2-40B4-BE49-F238E27FC236}">
                <a16:creationId xmlns:a16="http://schemas.microsoft.com/office/drawing/2014/main" id="{B3D60234-9A6A-69A1-4C85-9A9D2702C3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37" t="30491" r="2936" b="24686"/>
          <a:stretch/>
        </p:blipFill>
        <p:spPr bwMode="auto">
          <a:xfrm>
            <a:off x="471886" y="4969562"/>
            <a:ext cx="1615716" cy="85304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135" name="Oval 1134">
            <a:extLst>
              <a:ext uri="{FF2B5EF4-FFF2-40B4-BE49-F238E27FC236}">
                <a16:creationId xmlns:a16="http://schemas.microsoft.com/office/drawing/2014/main" id="{F5ECA2AB-FA87-AB3C-4E84-3F1EFB01AD4C}"/>
              </a:ext>
            </a:extLst>
          </p:cNvPr>
          <p:cNvSpPr/>
          <p:nvPr/>
        </p:nvSpPr>
        <p:spPr>
          <a:xfrm>
            <a:off x="1790552" y="4594788"/>
            <a:ext cx="640080" cy="640080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</a:rPr>
              <a:t>B</a:t>
            </a:r>
          </a:p>
        </p:txBody>
      </p:sp>
      <p:cxnSp>
        <p:nvCxnSpPr>
          <p:cNvPr id="1139" name="Straight Arrow Connector 1138">
            <a:extLst>
              <a:ext uri="{FF2B5EF4-FFF2-40B4-BE49-F238E27FC236}">
                <a16:creationId xmlns:a16="http://schemas.microsoft.com/office/drawing/2014/main" id="{EB240DE5-409C-B8AF-6D48-51FC7E3A2115}"/>
              </a:ext>
            </a:extLst>
          </p:cNvPr>
          <p:cNvCxnSpPr>
            <a:cxnSpLocks/>
          </p:cNvCxnSpPr>
          <p:nvPr/>
        </p:nvCxnSpPr>
        <p:spPr>
          <a:xfrm>
            <a:off x="4839016" y="2985923"/>
            <a:ext cx="2006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1" name="Rectangle 1140">
            <a:extLst>
              <a:ext uri="{FF2B5EF4-FFF2-40B4-BE49-F238E27FC236}">
                <a16:creationId xmlns:a16="http://schemas.microsoft.com/office/drawing/2014/main" id="{42FE65F8-8EA5-5D1C-5228-3C27168FDFCC}"/>
              </a:ext>
            </a:extLst>
          </p:cNvPr>
          <p:cNvSpPr/>
          <p:nvPr/>
        </p:nvSpPr>
        <p:spPr>
          <a:xfrm>
            <a:off x="4969191" y="1682703"/>
            <a:ext cx="309486" cy="13039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2" name="Rectangle 1141">
            <a:extLst>
              <a:ext uri="{FF2B5EF4-FFF2-40B4-BE49-F238E27FC236}">
                <a16:creationId xmlns:a16="http://schemas.microsoft.com/office/drawing/2014/main" id="{9DC8C43A-2133-337F-88AB-FAD8B89A0B24}"/>
              </a:ext>
            </a:extLst>
          </p:cNvPr>
          <p:cNvSpPr/>
          <p:nvPr/>
        </p:nvSpPr>
        <p:spPr>
          <a:xfrm>
            <a:off x="5278677" y="2331661"/>
            <a:ext cx="309486" cy="65501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3" name="Rectangle 1142">
            <a:extLst>
              <a:ext uri="{FF2B5EF4-FFF2-40B4-BE49-F238E27FC236}">
                <a16:creationId xmlns:a16="http://schemas.microsoft.com/office/drawing/2014/main" id="{35E5D109-9DF0-4C0C-1EF4-D81DC4F78AAE}"/>
              </a:ext>
            </a:extLst>
          </p:cNvPr>
          <p:cNvSpPr/>
          <p:nvPr/>
        </p:nvSpPr>
        <p:spPr>
          <a:xfrm>
            <a:off x="5598955" y="2677890"/>
            <a:ext cx="309486" cy="308789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4" name="Rectangle 1143">
            <a:extLst>
              <a:ext uri="{FF2B5EF4-FFF2-40B4-BE49-F238E27FC236}">
                <a16:creationId xmlns:a16="http://schemas.microsoft.com/office/drawing/2014/main" id="{3531C893-A6AA-E51E-CB7F-C92A5CA3BBED}"/>
              </a:ext>
            </a:extLst>
          </p:cNvPr>
          <p:cNvSpPr/>
          <p:nvPr/>
        </p:nvSpPr>
        <p:spPr>
          <a:xfrm>
            <a:off x="5919233" y="2904694"/>
            <a:ext cx="309486" cy="8198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50" name="Graphic 1149" descr="Dollar with solid fill">
            <a:extLst>
              <a:ext uri="{FF2B5EF4-FFF2-40B4-BE49-F238E27FC236}">
                <a16:creationId xmlns:a16="http://schemas.microsoft.com/office/drawing/2014/main" id="{FBB13C45-590A-840D-E8F5-351EB5CF68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05980" y="3016029"/>
            <a:ext cx="309486" cy="309486"/>
          </a:xfrm>
          <a:prstGeom prst="rect">
            <a:avLst/>
          </a:prstGeom>
        </p:spPr>
      </p:pic>
      <p:sp>
        <p:nvSpPr>
          <p:cNvPr id="1158" name="TextBox 1157">
            <a:extLst>
              <a:ext uri="{FF2B5EF4-FFF2-40B4-BE49-F238E27FC236}">
                <a16:creationId xmlns:a16="http://schemas.microsoft.com/office/drawing/2014/main" id="{229B1505-46FF-BD43-647B-D97C3104BD8D}"/>
              </a:ext>
            </a:extLst>
          </p:cNvPr>
          <p:cNvSpPr txBox="1"/>
          <p:nvPr/>
        </p:nvSpPr>
        <p:spPr>
          <a:xfrm>
            <a:off x="4449292" y="903589"/>
            <a:ext cx="1297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% of people</a:t>
            </a:r>
          </a:p>
        </p:txBody>
      </p:sp>
      <p:sp>
        <p:nvSpPr>
          <p:cNvPr id="1054" name="TextBox 1053">
            <a:extLst>
              <a:ext uri="{FF2B5EF4-FFF2-40B4-BE49-F238E27FC236}">
                <a16:creationId xmlns:a16="http://schemas.microsoft.com/office/drawing/2014/main" id="{54573D3B-4AFC-D3ED-D64F-A6D5D65B0A4B}"/>
              </a:ext>
            </a:extLst>
          </p:cNvPr>
          <p:cNvSpPr txBox="1"/>
          <p:nvPr/>
        </p:nvSpPr>
        <p:spPr>
          <a:xfrm>
            <a:off x="7616806" y="4461688"/>
            <a:ext cx="2468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Counterfactual Outcome</a:t>
            </a:r>
          </a:p>
        </p:txBody>
      </p:sp>
      <p:cxnSp>
        <p:nvCxnSpPr>
          <p:cNvPr id="1055" name="Straight Arrow Connector 1054">
            <a:extLst>
              <a:ext uri="{FF2B5EF4-FFF2-40B4-BE49-F238E27FC236}">
                <a16:creationId xmlns:a16="http://schemas.microsoft.com/office/drawing/2014/main" id="{75C2B208-B56A-8C38-1D19-73D0909AC0C9}"/>
              </a:ext>
            </a:extLst>
          </p:cNvPr>
          <p:cNvCxnSpPr>
            <a:cxnSpLocks/>
          </p:cNvCxnSpPr>
          <p:nvPr/>
        </p:nvCxnSpPr>
        <p:spPr>
          <a:xfrm>
            <a:off x="10053160" y="6152272"/>
            <a:ext cx="2006600" cy="0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6" name="Straight Arrow Connector 1055">
            <a:extLst>
              <a:ext uri="{FF2B5EF4-FFF2-40B4-BE49-F238E27FC236}">
                <a16:creationId xmlns:a16="http://schemas.microsoft.com/office/drawing/2014/main" id="{4DFBAC10-398E-BE6C-7D3E-20BF44FBB12B}"/>
              </a:ext>
            </a:extLst>
          </p:cNvPr>
          <p:cNvCxnSpPr>
            <a:cxnSpLocks/>
          </p:cNvCxnSpPr>
          <p:nvPr/>
        </p:nvCxnSpPr>
        <p:spPr>
          <a:xfrm rot="16200000">
            <a:off x="9180035" y="5460953"/>
            <a:ext cx="2006600" cy="0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61" name="Graphic 1060" descr="Dollar with solid fill">
            <a:extLst>
              <a:ext uri="{FF2B5EF4-FFF2-40B4-BE49-F238E27FC236}">
                <a16:creationId xmlns:a16="http://schemas.microsoft.com/office/drawing/2014/main" id="{367ED485-8470-252B-F31C-D692607A82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820124" y="6182378"/>
            <a:ext cx="309486" cy="309486"/>
          </a:xfrm>
          <a:prstGeom prst="rect">
            <a:avLst/>
          </a:prstGeom>
        </p:spPr>
      </p:pic>
      <p:sp>
        <p:nvSpPr>
          <p:cNvPr id="1062" name="TextBox 1061">
            <a:extLst>
              <a:ext uri="{FF2B5EF4-FFF2-40B4-BE49-F238E27FC236}">
                <a16:creationId xmlns:a16="http://schemas.microsoft.com/office/drawing/2014/main" id="{D1F1CC65-0B0C-47F5-DA3F-87621B791A5C}"/>
              </a:ext>
            </a:extLst>
          </p:cNvPr>
          <p:cNvSpPr txBox="1"/>
          <p:nvPr/>
        </p:nvSpPr>
        <p:spPr>
          <a:xfrm>
            <a:off x="9663436" y="4069938"/>
            <a:ext cx="1297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% of people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63" name="TextBox 1062">
                <a:extLst>
                  <a:ext uri="{FF2B5EF4-FFF2-40B4-BE49-F238E27FC236}">
                    <a16:creationId xmlns:a16="http://schemas.microsoft.com/office/drawing/2014/main" id="{ED0B917F-3A01-DE57-D4D0-2875626E69AE}"/>
                  </a:ext>
                </a:extLst>
              </p:cNvPr>
              <p:cNvSpPr txBox="1"/>
              <p:nvPr/>
            </p:nvSpPr>
            <p:spPr>
              <a:xfrm>
                <a:off x="9517321" y="6437330"/>
                <a:ext cx="2838341" cy="3929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p>
                        <m:d>
                          <m:dPr>
                            <m:ctrlPr>
                              <a:rPr lang="en-US" b="0" i="1" smtClean="0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d>
                      </m:sup>
                    </m:sSup>
                    <m:r>
                      <a:rPr lang="en-US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=20$</m:t>
                    </m:r>
                  </m:oMath>
                </a14:m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  <a:latin typeface="+mj-lt"/>
                  </a:rPr>
                  <a:t> (average spend)</a:t>
                </a:r>
              </a:p>
            </p:txBody>
          </p:sp>
        </mc:Choice>
        <mc:Fallback xmlns="">
          <p:sp>
            <p:nvSpPr>
              <p:cNvPr id="1063" name="TextBox 1062">
                <a:extLst>
                  <a:ext uri="{FF2B5EF4-FFF2-40B4-BE49-F238E27FC236}">
                    <a16:creationId xmlns:a16="http://schemas.microsoft.com/office/drawing/2014/main" id="{ED0B917F-3A01-DE57-D4D0-2875626E69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7321" y="6437330"/>
                <a:ext cx="2838341" cy="392993"/>
              </a:xfrm>
              <a:prstGeom prst="rect">
                <a:avLst/>
              </a:prstGeom>
              <a:blipFill>
                <a:blip r:embed="rId7"/>
                <a:stretch>
                  <a:fillRect t="-4688" b="-234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64" name="Rectangle 1063">
            <a:extLst>
              <a:ext uri="{FF2B5EF4-FFF2-40B4-BE49-F238E27FC236}">
                <a16:creationId xmlns:a16="http://schemas.microsoft.com/office/drawing/2014/main" id="{9BD77490-5F16-2E9C-760F-F87B466F8206}"/>
              </a:ext>
            </a:extLst>
          </p:cNvPr>
          <p:cNvSpPr/>
          <p:nvPr/>
        </p:nvSpPr>
        <p:spPr>
          <a:xfrm>
            <a:off x="10188348" y="5496249"/>
            <a:ext cx="309486" cy="65602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5" name="Rectangle 1064">
            <a:extLst>
              <a:ext uri="{FF2B5EF4-FFF2-40B4-BE49-F238E27FC236}">
                <a16:creationId xmlns:a16="http://schemas.microsoft.com/office/drawing/2014/main" id="{95C04696-FD97-8ACC-B6BC-514714CACF31}"/>
              </a:ext>
            </a:extLst>
          </p:cNvPr>
          <p:cNvSpPr/>
          <p:nvPr/>
        </p:nvSpPr>
        <p:spPr>
          <a:xfrm>
            <a:off x="10497834" y="5050469"/>
            <a:ext cx="309486" cy="110180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6" name="Rectangle 1065">
            <a:extLst>
              <a:ext uri="{FF2B5EF4-FFF2-40B4-BE49-F238E27FC236}">
                <a16:creationId xmlns:a16="http://schemas.microsoft.com/office/drawing/2014/main" id="{97AC1FA1-EB74-5943-250A-958EAA218B60}"/>
              </a:ext>
            </a:extLst>
          </p:cNvPr>
          <p:cNvSpPr/>
          <p:nvPr/>
        </p:nvSpPr>
        <p:spPr>
          <a:xfrm>
            <a:off x="10818112" y="5695802"/>
            <a:ext cx="309486" cy="45647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7" name="Rectangle 1066">
            <a:extLst>
              <a:ext uri="{FF2B5EF4-FFF2-40B4-BE49-F238E27FC236}">
                <a16:creationId xmlns:a16="http://schemas.microsoft.com/office/drawing/2014/main" id="{13B4F1DD-26BC-6328-7737-6A0979E84F9C}"/>
              </a:ext>
            </a:extLst>
          </p:cNvPr>
          <p:cNvSpPr/>
          <p:nvPr/>
        </p:nvSpPr>
        <p:spPr>
          <a:xfrm>
            <a:off x="11138390" y="5988562"/>
            <a:ext cx="309486" cy="16371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8" name="Freeform: Shape 1067">
            <a:extLst>
              <a:ext uri="{FF2B5EF4-FFF2-40B4-BE49-F238E27FC236}">
                <a16:creationId xmlns:a16="http://schemas.microsoft.com/office/drawing/2014/main" id="{29DF647C-3E74-D1FD-E85C-D563812FCB88}"/>
              </a:ext>
            </a:extLst>
          </p:cNvPr>
          <p:cNvSpPr/>
          <p:nvPr/>
        </p:nvSpPr>
        <p:spPr>
          <a:xfrm>
            <a:off x="2260433" y="1426633"/>
            <a:ext cx="2619052" cy="2161173"/>
          </a:xfrm>
          <a:custGeom>
            <a:avLst/>
            <a:gdLst>
              <a:gd name="connsiteX0" fmla="*/ 958756 w 2619052"/>
              <a:gd name="connsiteY0" fmla="*/ 57701 h 2161173"/>
              <a:gd name="connsiteX1" fmla="*/ 282351 w 2619052"/>
              <a:gd name="connsiteY1" fmla="*/ 126594 h 2161173"/>
              <a:gd name="connsiteX2" fmla="*/ 219720 w 2619052"/>
              <a:gd name="connsiteY2" fmla="*/ 765422 h 2161173"/>
              <a:gd name="connsiteX3" fmla="*/ 515 w 2619052"/>
              <a:gd name="connsiteY3" fmla="*/ 1410512 h 2161173"/>
              <a:gd name="connsiteX4" fmla="*/ 288614 w 2619052"/>
              <a:gd name="connsiteY4" fmla="*/ 2155811 h 2161173"/>
              <a:gd name="connsiteX5" fmla="*/ 1184225 w 2619052"/>
              <a:gd name="connsiteY5" fmla="*/ 1761241 h 2161173"/>
              <a:gd name="connsiteX6" fmla="*/ 1829315 w 2619052"/>
              <a:gd name="connsiteY6" fmla="*/ 2068129 h 2161173"/>
              <a:gd name="connsiteX7" fmla="*/ 2530772 w 2619052"/>
              <a:gd name="connsiteY7" fmla="*/ 1379197 h 2161173"/>
              <a:gd name="connsiteX8" fmla="*/ 2612192 w 2619052"/>
              <a:gd name="connsiteY8" fmla="*/ 1028468 h 2161173"/>
              <a:gd name="connsiteX9" fmla="*/ 2562088 w 2619052"/>
              <a:gd name="connsiteY9" fmla="*/ 696529 h 2161173"/>
              <a:gd name="connsiteX10" fmla="*/ 2336619 w 2619052"/>
              <a:gd name="connsiteY10" fmla="*/ 402167 h 2161173"/>
              <a:gd name="connsiteX11" fmla="*/ 2054783 w 2619052"/>
              <a:gd name="connsiteY11" fmla="*/ 13860 h 2161173"/>
              <a:gd name="connsiteX12" fmla="*/ 1697792 w 2619052"/>
              <a:gd name="connsiteY12" fmla="*/ 82753 h 2161173"/>
              <a:gd name="connsiteX13" fmla="*/ 958756 w 2619052"/>
              <a:gd name="connsiteY13" fmla="*/ 57701 h 2161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19052" h="2161173">
                <a:moveTo>
                  <a:pt x="958756" y="57701"/>
                </a:moveTo>
                <a:cubicBezTo>
                  <a:pt x="722849" y="65008"/>
                  <a:pt x="405524" y="8641"/>
                  <a:pt x="282351" y="126594"/>
                </a:cubicBezTo>
                <a:cubicBezTo>
                  <a:pt x="159178" y="244547"/>
                  <a:pt x="266693" y="551436"/>
                  <a:pt x="219720" y="765422"/>
                </a:cubicBezTo>
                <a:cubicBezTo>
                  <a:pt x="172747" y="979408"/>
                  <a:pt x="-10967" y="1178781"/>
                  <a:pt x="515" y="1410512"/>
                </a:cubicBezTo>
                <a:cubicBezTo>
                  <a:pt x="11997" y="1642244"/>
                  <a:pt x="91329" y="2097356"/>
                  <a:pt x="288614" y="2155811"/>
                </a:cubicBezTo>
                <a:cubicBezTo>
                  <a:pt x="485899" y="2214266"/>
                  <a:pt x="927442" y="1775855"/>
                  <a:pt x="1184225" y="1761241"/>
                </a:cubicBezTo>
                <a:cubicBezTo>
                  <a:pt x="1441008" y="1746627"/>
                  <a:pt x="1604891" y="2131803"/>
                  <a:pt x="1829315" y="2068129"/>
                </a:cubicBezTo>
                <a:cubicBezTo>
                  <a:pt x="2053739" y="2004455"/>
                  <a:pt x="2400293" y="1552474"/>
                  <a:pt x="2530772" y="1379197"/>
                </a:cubicBezTo>
                <a:cubicBezTo>
                  <a:pt x="2661252" y="1205920"/>
                  <a:pt x="2606973" y="1142246"/>
                  <a:pt x="2612192" y="1028468"/>
                </a:cubicBezTo>
                <a:cubicBezTo>
                  <a:pt x="2617411" y="914690"/>
                  <a:pt x="2608017" y="800912"/>
                  <a:pt x="2562088" y="696529"/>
                </a:cubicBezTo>
                <a:cubicBezTo>
                  <a:pt x="2516159" y="592146"/>
                  <a:pt x="2421170" y="515945"/>
                  <a:pt x="2336619" y="402167"/>
                </a:cubicBezTo>
                <a:cubicBezTo>
                  <a:pt x="2252068" y="288389"/>
                  <a:pt x="2161254" y="67096"/>
                  <a:pt x="2054783" y="13860"/>
                </a:cubicBezTo>
                <a:cubicBezTo>
                  <a:pt x="1948312" y="-39376"/>
                  <a:pt x="1877332" y="77534"/>
                  <a:pt x="1697792" y="82753"/>
                </a:cubicBezTo>
                <a:cubicBezTo>
                  <a:pt x="1518252" y="87972"/>
                  <a:pt x="1194663" y="50394"/>
                  <a:pt x="958756" y="57701"/>
                </a:cubicBezTo>
                <a:close/>
              </a:path>
            </a:pathLst>
          </a:cu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9" name="Freeform: Shape 1068">
            <a:extLst>
              <a:ext uri="{FF2B5EF4-FFF2-40B4-BE49-F238E27FC236}">
                <a16:creationId xmlns:a16="http://schemas.microsoft.com/office/drawing/2014/main" id="{765102BB-2B6C-722E-7C9C-7DB61E9B0530}"/>
              </a:ext>
            </a:extLst>
          </p:cNvPr>
          <p:cNvSpPr/>
          <p:nvPr/>
        </p:nvSpPr>
        <p:spPr>
          <a:xfrm>
            <a:off x="7474163" y="4717364"/>
            <a:ext cx="2619052" cy="2161173"/>
          </a:xfrm>
          <a:custGeom>
            <a:avLst/>
            <a:gdLst>
              <a:gd name="connsiteX0" fmla="*/ 958756 w 2619052"/>
              <a:gd name="connsiteY0" fmla="*/ 57701 h 2161173"/>
              <a:gd name="connsiteX1" fmla="*/ 282351 w 2619052"/>
              <a:gd name="connsiteY1" fmla="*/ 126594 h 2161173"/>
              <a:gd name="connsiteX2" fmla="*/ 219720 w 2619052"/>
              <a:gd name="connsiteY2" fmla="*/ 765422 h 2161173"/>
              <a:gd name="connsiteX3" fmla="*/ 515 w 2619052"/>
              <a:gd name="connsiteY3" fmla="*/ 1410512 h 2161173"/>
              <a:gd name="connsiteX4" fmla="*/ 288614 w 2619052"/>
              <a:gd name="connsiteY4" fmla="*/ 2155811 h 2161173"/>
              <a:gd name="connsiteX5" fmla="*/ 1184225 w 2619052"/>
              <a:gd name="connsiteY5" fmla="*/ 1761241 h 2161173"/>
              <a:gd name="connsiteX6" fmla="*/ 1829315 w 2619052"/>
              <a:gd name="connsiteY6" fmla="*/ 2068129 h 2161173"/>
              <a:gd name="connsiteX7" fmla="*/ 2530772 w 2619052"/>
              <a:gd name="connsiteY7" fmla="*/ 1379197 h 2161173"/>
              <a:gd name="connsiteX8" fmla="*/ 2612192 w 2619052"/>
              <a:gd name="connsiteY8" fmla="*/ 1028468 h 2161173"/>
              <a:gd name="connsiteX9" fmla="*/ 2562088 w 2619052"/>
              <a:gd name="connsiteY9" fmla="*/ 696529 h 2161173"/>
              <a:gd name="connsiteX10" fmla="*/ 2336619 w 2619052"/>
              <a:gd name="connsiteY10" fmla="*/ 402167 h 2161173"/>
              <a:gd name="connsiteX11" fmla="*/ 2054783 w 2619052"/>
              <a:gd name="connsiteY11" fmla="*/ 13860 h 2161173"/>
              <a:gd name="connsiteX12" fmla="*/ 1697792 w 2619052"/>
              <a:gd name="connsiteY12" fmla="*/ 82753 h 2161173"/>
              <a:gd name="connsiteX13" fmla="*/ 958756 w 2619052"/>
              <a:gd name="connsiteY13" fmla="*/ 57701 h 2161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19052" h="2161173">
                <a:moveTo>
                  <a:pt x="958756" y="57701"/>
                </a:moveTo>
                <a:cubicBezTo>
                  <a:pt x="722849" y="65008"/>
                  <a:pt x="405524" y="8641"/>
                  <a:pt x="282351" y="126594"/>
                </a:cubicBezTo>
                <a:cubicBezTo>
                  <a:pt x="159178" y="244547"/>
                  <a:pt x="266693" y="551436"/>
                  <a:pt x="219720" y="765422"/>
                </a:cubicBezTo>
                <a:cubicBezTo>
                  <a:pt x="172747" y="979408"/>
                  <a:pt x="-10967" y="1178781"/>
                  <a:pt x="515" y="1410512"/>
                </a:cubicBezTo>
                <a:cubicBezTo>
                  <a:pt x="11997" y="1642244"/>
                  <a:pt x="91329" y="2097356"/>
                  <a:pt x="288614" y="2155811"/>
                </a:cubicBezTo>
                <a:cubicBezTo>
                  <a:pt x="485899" y="2214266"/>
                  <a:pt x="927442" y="1775855"/>
                  <a:pt x="1184225" y="1761241"/>
                </a:cubicBezTo>
                <a:cubicBezTo>
                  <a:pt x="1441008" y="1746627"/>
                  <a:pt x="1604891" y="2131803"/>
                  <a:pt x="1829315" y="2068129"/>
                </a:cubicBezTo>
                <a:cubicBezTo>
                  <a:pt x="2053739" y="2004455"/>
                  <a:pt x="2400293" y="1552474"/>
                  <a:pt x="2530772" y="1379197"/>
                </a:cubicBezTo>
                <a:cubicBezTo>
                  <a:pt x="2661252" y="1205920"/>
                  <a:pt x="2606973" y="1142246"/>
                  <a:pt x="2612192" y="1028468"/>
                </a:cubicBezTo>
                <a:cubicBezTo>
                  <a:pt x="2617411" y="914690"/>
                  <a:pt x="2608017" y="800912"/>
                  <a:pt x="2562088" y="696529"/>
                </a:cubicBezTo>
                <a:cubicBezTo>
                  <a:pt x="2516159" y="592146"/>
                  <a:pt x="2421170" y="515945"/>
                  <a:pt x="2336619" y="402167"/>
                </a:cubicBezTo>
                <a:cubicBezTo>
                  <a:pt x="2252068" y="288389"/>
                  <a:pt x="2161254" y="67096"/>
                  <a:pt x="2054783" y="13860"/>
                </a:cubicBezTo>
                <a:cubicBezTo>
                  <a:pt x="1948312" y="-39376"/>
                  <a:pt x="1877332" y="77534"/>
                  <a:pt x="1697792" y="82753"/>
                </a:cubicBezTo>
                <a:cubicBezTo>
                  <a:pt x="1518252" y="87972"/>
                  <a:pt x="1194663" y="50394"/>
                  <a:pt x="958756" y="57701"/>
                </a:cubicBezTo>
                <a:close/>
              </a:path>
            </a:pathLst>
          </a:cu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71" name="Straight Arrow Connector 1070">
            <a:extLst>
              <a:ext uri="{FF2B5EF4-FFF2-40B4-BE49-F238E27FC236}">
                <a16:creationId xmlns:a16="http://schemas.microsoft.com/office/drawing/2014/main" id="{6DAA04C5-22C7-AA49-A1EC-6D8C2D9327E0}"/>
              </a:ext>
            </a:extLst>
          </p:cNvPr>
          <p:cNvCxnSpPr>
            <a:cxnSpLocks/>
            <a:stCxn id="1068" idx="7"/>
            <a:endCxn id="1069" idx="1"/>
          </p:cNvCxnSpPr>
          <p:nvPr/>
        </p:nvCxnSpPr>
        <p:spPr>
          <a:xfrm>
            <a:off x="4791205" y="2805830"/>
            <a:ext cx="2965309" cy="2038128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73" name="TextBox 1072">
                <a:extLst>
                  <a:ext uri="{FF2B5EF4-FFF2-40B4-BE49-F238E27FC236}">
                    <a16:creationId xmlns:a16="http://schemas.microsoft.com/office/drawing/2014/main" id="{21037969-69B4-BFAA-8ECA-C9223D21E916}"/>
                  </a:ext>
                </a:extLst>
              </p:cNvPr>
              <p:cNvSpPr txBox="1"/>
              <p:nvPr/>
            </p:nvSpPr>
            <p:spPr>
              <a:xfrm>
                <a:off x="5282034" y="1655992"/>
                <a:ext cx="72635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∣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>
                  <a:latin typeface="+mj-lt"/>
                </a:endParaRPr>
              </a:p>
            </p:txBody>
          </p:sp>
        </mc:Choice>
        <mc:Fallback xmlns="">
          <p:sp>
            <p:nvSpPr>
              <p:cNvPr id="1073" name="TextBox 1072">
                <a:extLst>
                  <a:ext uri="{FF2B5EF4-FFF2-40B4-BE49-F238E27FC236}">
                    <a16:creationId xmlns:a16="http://schemas.microsoft.com/office/drawing/2014/main" id="{21037969-69B4-BFAA-8ECA-C9223D21E9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2034" y="1655992"/>
                <a:ext cx="726353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4" name="TextBox 1073">
                <a:extLst>
                  <a:ext uri="{FF2B5EF4-FFF2-40B4-BE49-F238E27FC236}">
                    <a16:creationId xmlns:a16="http://schemas.microsoft.com/office/drawing/2014/main" id="{A821C723-ED81-05E4-06D4-6117C4FF5035}"/>
                  </a:ext>
                </a:extLst>
              </p:cNvPr>
              <p:cNvSpPr txBox="1"/>
              <p:nvPr/>
            </p:nvSpPr>
            <p:spPr>
              <a:xfrm>
                <a:off x="5286028" y="4638490"/>
                <a:ext cx="7367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∣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dirty="0">
                  <a:latin typeface="+mj-lt"/>
                </a:endParaRPr>
              </a:p>
            </p:txBody>
          </p:sp>
        </mc:Choice>
        <mc:Fallback xmlns="">
          <p:sp>
            <p:nvSpPr>
              <p:cNvPr id="1074" name="TextBox 1073">
                <a:extLst>
                  <a:ext uri="{FF2B5EF4-FFF2-40B4-BE49-F238E27FC236}">
                    <a16:creationId xmlns:a16="http://schemas.microsoft.com/office/drawing/2014/main" id="{A821C723-ED81-05E4-06D4-6117C4FF50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6028" y="4638490"/>
                <a:ext cx="736740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5" name="TextBox 1074">
                <a:extLst>
                  <a:ext uri="{FF2B5EF4-FFF2-40B4-BE49-F238E27FC236}">
                    <a16:creationId xmlns:a16="http://schemas.microsoft.com/office/drawing/2014/main" id="{9738E774-D6DC-2660-1130-CA816BD466C1}"/>
                  </a:ext>
                </a:extLst>
              </p:cNvPr>
              <p:cNvSpPr txBox="1"/>
              <p:nvPr/>
            </p:nvSpPr>
            <p:spPr>
              <a:xfrm>
                <a:off x="10481558" y="4609262"/>
                <a:ext cx="651524" cy="3879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dirty="0">
                  <a:latin typeface="+mj-lt"/>
                </a:endParaRPr>
              </a:p>
            </p:txBody>
          </p:sp>
        </mc:Choice>
        <mc:Fallback xmlns="">
          <p:sp>
            <p:nvSpPr>
              <p:cNvPr id="1075" name="TextBox 1074">
                <a:extLst>
                  <a:ext uri="{FF2B5EF4-FFF2-40B4-BE49-F238E27FC236}">
                    <a16:creationId xmlns:a16="http://schemas.microsoft.com/office/drawing/2014/main" id="{9738E774-D6DC-2660-1130-CA816BD466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81558" y="4609262"/>
                <a:ext cx="651524" cy="38792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 descr="Calendar&#10;&#10;Description automatically generated with medium confidence">
            <a:extLst>
              <a:ext uri="{FF2B5EF4-FFF2-40B4-BE49-F238E27FC236}">
                <a16:creationId xmlns:a16="http://schemas.microsoft.com/office/drawing/2014/main" id="{FFA23EAB-A961-30F6-E73D-B9000B0A40F7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3192" y="4843958"/>
            <a:ext cx="2460591" cy="1911946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A6B44E2-0711-9D2A-5911-0FD03324A169}"/>
              </a:ext>
            </a:extLst>
          </p:cNvPr>
          <p:cNvCxnSpPr>
            <a:cxnSpLocks/>
          </p:cNvCxnSpPr>
          <p:nvPr/>
        </p:nvCxnSpPr>
        <p:spPr>
          <a:xfrm rot="16200000">
            <a:off x="3965891" y="2276221"/>
            <a:ext cx="2006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 descr="A picture containing text, posing, chessman&#10;&#10;Description automatically generated">
            <a:extLst>
              <a:ext uri="{FF2B5EF4-FFF2-40B4-BE49-F238E27FC236}">
                <a16:creationId xmlns:a16="http://schemas.microsoft.com/office/drawing/2014/main" id="{F48915AA-2517-28A0-590F-02B46693300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3259" y="4889555"/>
            <a:ext cx="2640702" cy="1781712"/>
          </a:xfrm>
          <a:prstGeom prst="rect">
            <a:avLst/>
          </a:prstGeom>
        </p:spPr>
      </p:pic>
      <p:pic>
        <p:nvPicPr>
          <p:cNvPr id="19" name="Picture 18" descr="A picture containing text&#10;&#10;Description automatically generated">
            <a:extLst>
              <a:ext uri="{FF2B5EF4-FFF2-40B4-BE49-F238E27FC236}">
                <a16:creationId xmlns:a16="http://schemas.microsoft.com/office/drawing/2014/main" id="{479727E1-0786-1EC6-84A0-0346C948C34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6125" y="1654469"/>
            <a:ext cx="2460591" cy="161268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BC51F6E-8C21-42E8-78B6-F229134E9C1F}"/>
                  </a:ext>
                </a:extLst>
              </p:cNvPr>
              <p:cNvSpPr txBox="1"/>
              <p:nvPr/>
            </p:nvSpPr>
            <p:spPr>
              <a:xfrm>
                <a:off x="4600790" y="6409870"/>
                <a:ext cx="26453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=20$</m:t>
                    </m:r>
                  </m:oMath>
                </a14:m>
                <a:r>
                  <a:rPr lang="en-US" dirty="0">
                    <a:latin typeface="+mj-lt"/>
                  </a:rPr>
                  <a:t> (average spend)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BC51F6E-8C21-42E8-78B6-F229134E9C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0790" y="6409870"/>
                <a:ext cx="2645340" cy="369332"/>
              </a:xfrm>
              <a:prstGeom prst="rect">
                <a:avLst/>
              </a:prstGeom>
              <a:blipFill>
                <a:blip r:embed="rId14"/>
                <a:stretch>
                  <a:fillRect t="-8197" r="-1382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4E9DF01-8513-C543-4D55-63FEF3B1FAA2}"/>
                  </a:ext>
                </a:extLst>
              </p:cNvPr>
              <p:cNvSpPr txBox="1"/>
              <p:nvPr/>
            </p:nvSpPr>
            <p:spPr>
              <a:xfrm>
                <a:off x="4449292" y="3376915"/>
                <a:ext cx="26409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=10$</m:t>
                    </m:r>
                  </m:oMath>
                </a14:m>
                <a:r>
                  <a:rPr lang="en-US" dirty="0">
                    <a:latin typeface="+mj-lt"/>
                  </a:rPr>
                  <a:t> (average spend)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4E9DF01-8513-C543-4D55-63FEF3B1FA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9292" y="3376915"/>
                <a:ext cx="2640916" cy="369332"/>
              </a:xfrm>
              <a:prstGeom prst="rect">
                <a:avLst/>
              </a:prstGeom>
              <a:blipFill>
                <a:blip r:embed="rId15"/>
                <a:stretch>
                  <a:fillRect t="-9836" r="-1386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3914F4FF-34C7-CB35-A5D1-0B658C8DB41F}"/>
              </a:ext>
            </a:extLst>
          </p:cNvPr>
          <p:cNvSpPr txBox="1"/>
          <p:nvPr/>
        </p:nvSpPr>
        <p:spPr>
          <a:xfrm>
            <a:off x="3321569" y="1203789"/>
            <a:ext cx="948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Group A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52C7C52-71E6-31AC-AAAB-9ECE0394BD00}"/>
              </a:ext>
            </a:extLst>
          </p:cNvPr>
          <p:cNvSpPr txBox="1"/>
          <p:nvPr/>
        </p:nvSpPr>
        <p:spPr>
          <a:xfrm>
            <a:off x="3322931" y="4448046"/>
            <a:ext cx="941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Group B</a:t>
            </a:r>
          </a:p>
        </p:txBody>
      </p:sp>
    </p:spTree>
    <p:extLst>
      <p:ext uri="{BB962C8B-B14F-4D97-AF65-F5344CB8AC3E}">
        <p14:creationId xmlns:p14="http://schemas.microsoft.com/office/powerpoint/2010/main" val="18491291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00839A-4B6E-971E-2724-8DB255520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Causal Effect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8EACF2A9-7D64-70A5-EC07-D3D5A51EB8B9}"/>
              </a:ext>
            </a:extLst>
          </p:cNvPr>
          <p:cNvSpPr txBox="1"/>
          <p:nvPr/>
        </p:nvSpPr>
        <p:spPr>
          <a:xfrm>
            <a:off x="-38126" y="6652244"/>
            <a:ext cx="4187906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Image Source: https://www.leadpages.com/blog/ab-testing-split-testing/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CFCC9BD-380B-8FA7-0973-BCC03C312C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6" t="30060" r="56926" b="23706"/>
          <a:stretch/>
        </p:blipFill>
        <p:spPr bwMode="auto">
          <a:xfrm>
            <a:off x="471886" y="2024011"/>
            <a:ext cx="1638706" cy="91828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4" name="Oval 103">
            <a:extLst>
              <a:ext uri="{FF2B5EF4-FFF2-40B4-BE49-F238E27FC236}">
                <a16:creationId xmlns:a16="http://schemas.microsoft.com/office/drawing/2014/main" id="{FD7A86AD-9DAD-B132-2E80-C1B8EC2B70FE}"/>
              </a:ext>
            </a:extLst>
          </p:cNvPr>
          <p:cNvSpPr/>
          <p:nvPr/>
        </p:nvSpPr>
        <p:spPr>
          <a:xfrm>
            <a:off x="1795285" y="1604572"/>
            <a:ext cx="640080" cy="640080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</a:rPr>
              <a:t>A</a:t>
            </a:r>
          </a:p>
        </p:txBody>
      </p:sp>
      <p:cxnSp>
        <p:nvCxnSpPr>
          <p:cNvPr id="1115" name="Straight Arrow Connector 1114">
            <a:extLst>
              <a:ext uri="{FF2B5EF4-FFF2-40B4-BE49-F238E27FC236}">
                <a16:creationId xmlns:a16="http://schemas.microsoft.com/office/drawing/2014/main" id="{43ACAEA0-745D-5703-B2D6-8C896809D3B0}"/>
              </a:ext>
            </a:extLst>
          </p:cNvPr>
          <p:cNvCxnSpPr>
            <a:cxnSpLocks/>
          </p:cNvCxnSpPr>
          <p:nvPr/>
        </p:nvCxnSpPr>
        <p:spPr>
          <a:xfrm>
            <a:off x="4988391" y="6156308"/>
            <a:ext cx="2006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6" name="Straight Arrow Connector 1115">
            <a:extLst>
              <a:ext uri="{FF2B5EF4-FFF2-40B4-BE49-F238E27FC236}">
                <a16:creationId xmlns:a16="http://schemas.microsoft.com/office/drawing/2014/main" id="{AFE73205-8D04-09E6-AB6E-57ACA40308C7}"/>
              </a:ext>
            </a:extLst>
          </p:cNvPr>
          <p:cNvCxnSpPr>
            <a:cxnSpLocks/>
          </p:cNvCxnSpPr>
          <p:nvPr/>
        </p:nvCxnSpPr>
        <p:spPr>
          <a:xfrm rot="16200000">
            <a:off x="4115266" y="5464989"/>
            <a:ext cx="2006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7" name="Rectangle 1116">
            <a:extLst>
              <a:ext uri="{FF2B5EF4-FFF2-40B4-BE49-F238E27FC236}">
                <a16:creationId xmlns:a16="http://schemas.microsoft.com/office/drawing/2014/main" id="{CC0C3762-FC25-83F9-7756-1CE48524C77B}"/>
              </a:ext>
            </a:extLst>
          </p:cNvPr>
          <p:cNvSpPr/>
          <p:nvPr/>
        </p:nvSpPr>
        <p:spPr>
          <a:xfrm>
            <a:off x="5118566" y="5501040"/>
            <a:ext cx="309486" cy="6560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8" name="Rectangle 1117">
            <a:extLst>
              <a:ext uri="{FF2B5EF4-FFF2-40B4-BE49-F238E27FC236}">
                <a16:creationId xmlns:a16="http://schemas.microsoft.com/office/drawing/2014/main" id="{932158FA-CD7A-33B1-9829-D67BB154EDDD}"/>
              </a:ext>
            </a:extLst>
          </p:cNvPr>
          <p:cNvSpPr/>
          <p:nvPr/>
        </p:nvSpPr>
        <p:spPr>
          <a:xfrm>
            <a:off x="5428052" y="5055260"/>
            <a:ext cx="309486" cy="110180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9" name="Rectangle 1118">
            <a:extLst>
              <a:ext uri="{FF2B5EF4-FFF2-40B4-BE49-F238E27FC236}">
                <a16:creationId xmlns:a16="http://schemas.microsoft.com/office/drawing/2014/main" id="{94897A34-3F15-0B3B-BE34-3BA2227B0CA3}"/>
              </a:ext>
            </a:extLst>
          </p:cNvPr>
          <p:cNvSpPr/>
          <p:nvPr/>
        </p:nvSpPr>
        <p:spPr>
          <a:xfrm>
            <a:off x="5748330" y="5700593"/>
            <a:ext cx="309486" cy="45647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0" name="Rectangle 1119">
            <a:extLst>
              <a:ext uri="{FF2B5EF4-FFF2-40B4-BE49-F238E27FC236}">
                <a16:creationId xmlns:a16="http://schemas.microsoft.com/office/drawing/2014/main" id="{61AFDDAC-A7CD-DA68-3039-9498D76C9A15}"/>
              </a:ext>
            </a:extLst>
          </p:cNvPr>
          <p:cNvSpPr/>
          <p:nvPr/>
        </p:nvSpPr>
        <p:spPr>
          <a:xfrm>
            <a:off x="6068608" y="5993353"/>
            <a:ext cx="309486" cy="16371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21" name="Graphic 1120" descr="Dollar with solid fill">
            <a:extLst>
              <a:ext uri="{FF2B5EF4-FFF2-40B4-BE49-F238E27FC236}">
                <a16:creationId xmlns:a16="http://schemas.microsoft.com/office/drawing/2014/main" id="{E5DF3D32-74B8-1A24-B3DD-88112C967B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55355" y="6186414"/>
            <a:ext cx="309486" cy="309486"/>
          </a:xfrm>
          <a:prstGeom prst="rect">
            <a:avLst/>
          </a:prstGeom>
        </p:spPr>
      </p:pic>
      <p:sp>
        <p:nvSpPr>
          <p:cNvPr id="1122" name="TextBox 1121">
            <a:extLst>
              <a:ext uri="{FF2B5EF4-FFF2-40B4-BE49-F238E27FC236}">
                <a16:creationId xmlns:a16="http://schemas.microsoft.com/office/drawing/2014/main" id="{A6AEC2A8-6904-B86F-FA3D-344B4A893D3F}"/>
              </a:ext>
            </a:extLst>
          </p:cNvPr>
          <p:cNvSpPr txBox="1"/>
          <p:nvPr/>
        </p:nvSpPr>
        <p:spPr>
          <a:xfrm>
            <a:off x="4598667" y="4073974"/>
            <a:ext cx="1297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% of people</a:t>
            </a:r>
          </a:p>
        </p:txBody>
      </p:sp>
      <p:pic>
        <p:nvPicPr>
          <p:cNvPr id="1134" name="Picture 2">
            <a:extLst>
              <a:ext uri="{FF2B5EF4-FFF2-40B4-BE49-F238E27FC236}">
                <a16:creationId xmlns:a16="http://schemas.microsoft.com/office/drawing/2014/main" id="{B3D60234-9A6A-69A1-4C85-9A9D2702C3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37" t="30491" r="2936" b="24686"/>
          <a:stretch/>
        </p:blipFill>
        <p:spPr bwMode="auto">
          <a:xfrm>
            <a:off x="471886" y="4969562"/>
            <a:ext cx="1615716" cy="85304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135" name="Oval 1134">
            <a:extLst>
              <a:ext uri="{FF2B5EF4-FFF2-40B4-BE49-F238E27FC236}">
                <a16:creationId xmlns:a16="http://schemas.microsoft.com/office/drawing/2014/main" id="{F5ECA2AB-FA87-AB3C-4E84-3F1EFB01AD4C}"/>
              </a:ext>
            </a:extLst>
          </p:cNvPr>
          <p:cNvSpPr/>
          <p:nvPr/>
        </p:nvSpPr>
        <p:spPr>
          <a:xfrm>
            <a:off x="1790552" y="4594788"/>
            <a:ext cx="640080" cy="640080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</a:rPr>
              <a:t>B</a:t>
            </a:r>
          </a:p>
        </p:txBody>
      </p:sp>
      <p:cxnSp>
        <p:nvCxnSpPr>
          <p:cNvPr id="1139" name="Straight Arrow Connector 1138">
            <a:extLst>
              <a:ext uri="{FF2B5EF4-FFF2-40B4-BE49-F238E27FC236}">
                <a16:creationId xmlns:a16="http://schemas.microsoft.com/office/drawing/2014/main" id="{EB240DE5-409C-B8AF-6D48-51FC7E3A2115}"/>
              </a:ext>
            </a:extLst>
          </p:cNvPr>
          <p:cNvCxnSpPr>
            <a:cxnSpLocks/>
          </p:cNvCxnSpPr>
          <p:nvPr/>
        </p:nvCxnSpPr>
        <p:spPr>
          <a:xfrm>
            <a:off x="4839016" y="2985923"/>
            <a:ext cx="2006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0" name="Straight Arrow Connector 1139">
            <a:extLst>
              <a:ext uri="{FF2B5EF4-FFF2-40B4-BE49-F238E27FC236}">
                <a16:creationId xmlns:a16="http://schemas.microsoft.com/office/drawing/2014/main" id="{808934D2-2104-0FF0-5485-F27D95765186}"/>
              </a:ext>
            </a:extLst>
          </p:cNvPr>
          <p:cNvCxnSpPr>
            <a:cxnSpLocks/>
          </p:cNvCxnSpPr>
          <p:nvPr/>
        </p:nvCxnSpPr>
        <p:spPr>
          <a:xfrm rot="16200000">
            <a:off x="3965891" y="2294604"/>
            <a:ext cx="2006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1" name="Rectangle 1140">
            <a:extLst>
              <a:ext uri="{FF2B5EF4-FFF2-40B4-BE49-F238E27FC236}">
                <a16:creationId xmlns:a16="http://schemas.microsoft.com/office/drawing/2014/main" id="{42FE65F8-8EA5-5D1C-5228-3C27168FDFCC}"/>
              </a:ext>
            </a:extLst>
          </p:cNvPr>
          <p:cNvSpPr/>
          <p:nvPr/>
        </p:nvSpPr>
        <p:spPr>
          <a:xfrm>
            <a:off x="4969191" y="1682703"/>
            <a:ext cx="309486" cy="13039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2" name="Rectangle 1141">
            <a:extLst>
              <a:ext uri="{FF2B5EF4-FFF2-40B4-BE49-F238E27FC236}">
                <a16:creationId xmlns:a16="http://schemas.microsoft.com/office/drawing/2014/main" id="{9DC8C43A-2133-337F-88AB-FAD8B89A0B24}"/>
              </a:ext>
            </a:extLst>
          </p:cNvPr>
          <p:cNvSpPr/>
          <p:nvPr/>
        </p:nvSpPr>
        <p:spPr>
          <a:xfrm>
            <a:off x="5278677" y="2331661"/>
            <a:ext cx="309486" cy="65501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3" name="Rectangle 1142">
            <a:extLst>
              <a:ext uri="{FF2B5EF4-FFF2-40B4-BE49-F238E27FC236}">
                <a16:creationId xmlns:a16="http://schemas.microsoft.com/office/drawing/2014/main" id="{35E5D109-9DF0-4C0C-1EF4-D81DC4F78AAE}"/>
              </a:ext>
            </a:extLst>
          </p:cNvPr>
          <p:cNvSpPr/>
          <p:nvPr/>
        </p:nvSpPr>
        <p:spPr>
          <a:xfrm>
            <a:off x="5598955" y="2677890"/>
            <a:ext cx="309486" cy="308789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4" name="Rectangle 1143">
            <a:extLst>
              <a:ext uri="{FF2B5EF4-FFF2-40B4-BE49-F238E27FC236}">
                <a16:creationId xmlns:a16="http://schemas.microsoft.com/office/drawing/2014/main" id="{3531C893-A6AA-E51E-CB7F-C92A5CA3BBED}"/>
              </a:ext>
            </a:extLst>
          </p:cNvPr>
          <p:cNvSpPr/>
          <p:nvPr/>
        </p:nvSpPr>
        <p:spPr>
          <a:xfrm>
            <a:off x="5919233" y="2904694"/>
            <a:ext cx="309486" cy="8198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50" name="Graphic 1149" descr="Dollar with solid fill">
            <a:extLst>
              <a:ext uri="{FF2B5EF4-FFF2-40B4-BE49-F238E27FC236}">
                <a16:creationId xmlns:a16="http://schemas.microsoft.com/office/drawing/2014/main" id="{FBB13C45-590A-840D-E8F5-351EB5CF68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05980" y="3016029"/>
            <a:ext cx="309486" cy="309486"/>
          </a:xfrm>
          <a:prstGeom prst="rect">
            <a:avLst/>
          </a:prstGeom>
        </p:spPr>
      </p:pic>
      <p:sp>
        <p:nvSpPr>
          <p:cNvPr id="1158" name="TextBox 1157">
            <a:extLst>
              <a:ext uri="{FF2B5EF4-FFF2-40B4-BE49-F238E27FC236}">
                <a16:creationId xmlns:a16="http://schemas.microsoft.com/office/drawing/2014/main" id="{229B1505-46FF-BD43-647B-D97C3104BD8D}"/>
              </a:ext>
            </a:extLst>
          </p:cNvPr>
          <p:cNvSpPr txBox="1"/>
          <p:nvPr/>
        </p:nvSpPr>
        <p:spPr>
          <a:xfrm>
            <a:off x="4449292" y="903589"/>
            <a:ext cx="1297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% of people</a:t>
            </a:r>
          </a:p>
        </p:txBody>
      </p:sp>
      <p:cxnSp>
        <p:nvCxnSpPr>
          <p:cNvPr id="1055" name="Straight Arrow Connector 1054">
            <a:extLst>
              <a:ext uri="{FF2B5EF4-FFF2-40B4-BE49-F238E27FC236}">
                <a16:creationId xmlns:a16="http://schemas.microsoft.com/office/drawing/2014/main" id="{75C2B208-B56A-8C38-1D19-73D0909AC0C9}"/>
              </a:ext>
            </a:extLst>
          </p:cNvPr>
          <p:cNvCxnSpPr>
            <a:cxnSpLocks/>
          </p:cNvCxnSpPr>
          <p:nvPr/>
        </p:nvCxnSpPr>
        <p:spPr>
          <a:xfrm>
            <a:off x="10053160" y="6152272"/>
            <a:ext cx="2006600" cy="0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6" name="Straight Arrow Connector 1055">
            <a:extLst>
              <a:ext uri="{FF2B5EF4-FFF2-40B4-BE49-F238E27FC236}">
                <a16:creationId xmlns:a16="http://schemas.microsoft.com/office/drawing/2014/main" id="{4DFBAC10-398E-BE6C-7D3E-20BF44FBB12B}"/>
              </a:ext>
            </a:extLst>
          </p:cNvPr>
          <p:cNvCxnSpPr>
            <a:cxnSpLocks/>
          </p:cNvCxnSpPr>
          <p:nvPr/>
        </p:nvCxnSpPr>
        <p:spPr>
          <a:xfrm rot="16200000">
            <a:off x="9180035" y="5460953"/>
            <a:ext cx="2006600" cy="0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61" name="Graphic 1060" descr="Dollar with solid fill">
            <a:extLst>
              <a:ext uri="{FF2B5EF4-FFF2-40B4-BE49-F238E27FC236}">
                <a16:creationId xmlns:a16="http://schemas.microsoft.com/office/drawing/2014/main" id="{367ED485-8470-252B-F31C-D692607A82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820124" y="6182378"/>
            <a:ext cx="309486" cy="309486"/>
          </a:xfrm>
          <a:prstGeom prst="rect">
            <a:avLst/>
          </a:prstGeom>
        </p:spPr>
      </p:pic>
      <p:sp>
        <p:nvSpPr>
          <p:cNvPr id="1062" name="TextBox 1061">
            <a:extLst>
              <a:ext uri="{FF2B5EF4-FFF2-40B4-BE49-F238E27FC236}">
                <a16:creationId xmlns:a16="http://schemas.microsoft.com/office/drawing/2014/main" id="{D1F1CC65-0B0C-47F5-DA3F-87621B791A5C}"/>
              </a:ext>
            </a:extLst>
          </p:cNvPr>
          <p:cNvSpPr txBox="1"/>
          <p:nvPr/>
        </p:nvSpPr>
        <p:spPr>
          <a:xfrm>
            <a:off x="9663436" y="4069938"/>
            <a:ext cx="1297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% of people</a:t>
            </a:r>
          </a:p>
        </p:txBody>
      </p:sp>
      <p:sp>
        <p:nvSpPr>
          <p:cNvPr id="1064" name="Rectangle 1063">
            <a:extLst>
              <a:ext uri="{FF2B5EF4-FFF2-40B4-BE49-F238E27FC236}">
                <a16:creationId xmlns:a16="http://schemas.microsoft.com/office/drawing/2014/main" id="{9BD77490-5F16-2E9C-760F-F87B466F8206}"/>
              </a:ext>
            </a:extLst>
          </p:cNvPr>
          <p:cNvSpPr/>
          <p:nvPr/>
        </p:nvSpPr>
        <p:spPr>
          <a:xfrm>
            <a:off x="10188348" y="5496249"/>
            <a:ext cx="309486" cy="65602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5" name="Rectangle 1064">
            <a:extLst>
              <a:ext uri="{FF2B5EF4-FFF2-40B4-BE49-F238E27FC236}">
                <a16:creationId xmlns:a16="http://schemas.microsoft.com/office/drawing/2014/main" id="{95C04696-FD97-8ACC-B6BC-514714CACF31}"/>
              </a:ext>
            </a:extLst>
          </p:cNvPr>
          <p:cNvSpPr/>
          <p:nvPr/>
        </p:nvSpPr>
        <p:spPr>
          <a:xfrm>
            <a:off x="10497834" y="5050469"/>
            <a:ext cx="309486" cy="110180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6" name="Rectangle 1065">
            <a:extLst>
              <a:ext uri="{FF2B5EF4-FFF2-40B4-BE49-F238E27FC236}">
                <a16:creationId xmlns:a16="http://schemas.microsoft.com/office/drawing/2014/main" id="{97AC1FA1-EB74-5943-250A-958EAA218B60}"/>
              </a:ext>
            </a:extLst>
          </p:cNvPr>
          <p:cNvSpPr/>
          <p:nvPr/>
        </p:nvSpPr>
        <p:spPr>
          <a:xfrm>
            <a:off x="10818112" y="5695802"/>
            <a:ext cx="309486" cy="45647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7" name="Rectangle 1066">
            <a:extLst>
              <a:ext uri="{FF2B5EF4-FFF2-40B4-BE49-F238E27FC236}">
                <a16:creationId xmlns:a16="http://schemas.microsoft.com/office/drawing/2014/main" id="{13B4F1DD-26BC-6328-7737-6A0979E84F9C}"/>
              </a:ext>
            </a:extLst>
          </p:cNvPr>
          <p:cNvSpPr/>
          <p:nvPr/>
        </p:nvSpPr>
        <p:spPr>
          <a:xfrm>
            <a:off x="11138390" y="5988562"/>
            <a:ext cx="309486" cy="16371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8" name="Freeform: Shape 1067">
            <a:extLst>
              <a:ext uri="{FF2B5EF4-FFF2-40B4-BE49-F238E27FC236}">
                <a16:creationId xmlns:a16="http://schemas.microsoft.com/office/drawing/2014/main" id="{29DF647C-3E74-D1FD-E85C-D563812FCB88}"/>
              </a:ext>
            </a:extLst>
          </p:cNvPr>
          <p:cNvSpPr/>
          <p:nvPr/>
        </p:nvSpPr>
        <p:spPr>
          <a:xfrm>
            <a:off x="2260433" y="1426633"/>
            <a:ext cx="2619052" cy="2161173"/>
          </a:xfrm>
          <a:custGeom>
            <a:avLst/>
            <a:gdLst>
              <a:gd name="connsiteX0" fmla="*/ 958756 w 2619052"/>
              <a:gd name="connsiteY0" fmla="*/ 57701 h 2161173"/>
              <a:gd name="connsiteX1" fmla="*/ 282351 w 2619052"/>
              <a:gd name="connsiteY1" fmla="*/ 126594 h 2161173"/>
              <a:gd name="connsiteX2" fmla="*/ 219720 w 2619052"/>
              <a:gd name="connsiteY2" fmla="*/ 765422 h 2161173"/>
              <a:gd name="connsiteX3" fmla="*/ 515 w 2619052"/>
              <a:gd name="connsiteY3" fmla="*/ 1410512 h 2161173"/>
              <a:gd name="connsiteX4" fmla="*/ 288614 w 2619052"/>
              <a:gd name="connsiteY4" fmla="*/ 2155811 h 2161173"/>
              <a:gd name="connsiteX5" fmla="*/ 1184225 w 2619052"/>
              <a:gd name="connsiteY5" fmla="*/ 1761241 h 2161173"/>
              <a:gd name="connsiteX6" fmla="*/ 1829315 w 2619052"/>
              <a:gd name="connsiteY6" fmla="*/ 2068129 h 2161173"/>
              <a:gd name="connsiteX7" fmla="*/ 2530772 w 2619052"/>
              <a:gd name="connsiteY7" fmla="*/ 1379197 h 2161173"/>
              <a:gd name="connsiteX8" fmla="*/ 2612192 w 2619052"/>
              <a:gd name="connsiteY8" fmla="*/ 1028468 h 2161173"/>
              <a:gd name="connsiteX9" fmla="*/ 2562088 w 2619052"/>
              <a:gd name="connsiteY9" fmla="*/ 696529 h 2161173"/>
              <a:gd name="connsiteX10" fmla="*/ 2336619 w 2619052"/>
              <a:gd name="connsiteY10" fmla="*/ 402167 h 2161173"/>
              <a:gd name="connsiteX11" fmla="*/ 2054783 w 2619052"/>
              <a:gd name="connsiteY11" fmla="*/ 13860 h 2161173"/>
              <a:gd name="connsiteX12" fmla="*/ 1697792 w 2619052"/>
              <a:gd name="connsiteY12" fmla="*/ 82753 h 2161173"/>
              <a:gd name="connsiteX13" fmla="*/ 958756 w 2619052"/>
              <a:gd name="connsiteY13" fmla="*/ 57701 h 2161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19052" h="2161173">
                <a:moveTo>
                  <a:pt x="958756" y="57701"/>
                </a:moveTo>
                <a:cubicBezTo>
                  <a:pt x="722849" y="65008"/>
                  <a:pt x="405524" y="8641"/>
                  <a:pt x="282351" y="126594"/>
                </a:cubicBezTo>
                <a:cubicBezTo>
                  <a:pt x="159178" y="244547"/>
                  <a:pt x="266693" y="551436"/>
                  <a:pt x="219720" y="765422"/>
                </a:cubicBezTo>
                <a:cubicBezTo>
                  <a:pt x="172747" y="979408"/>
                  <a:pt x="-10967" y="1178781"/>
                  <a:pt x="515" y="1410512"/>
                </a:cubicBezTo>
                <a:cubicBezTo>
                  <a:pt x="11997" y="1642244"/>
                  <a:pt x="91329" y="2097356"/>
                  <a:pt x="288614" y="2155811"/>
                </a:cubicBezTo>
                <a:cubicBezTo>
                  <a:pt x="485899" y="2214266"/>
                  <a:pt x="927442" y="1775855"/>
                  <a:pt x="1184225" y="1761241"/>
                </a:cubicBezTo>
                <a:cubicBezTo>
                  <a:pt x="1441008" y="1746627"/>
                  <a:pt x="1604891" y="2131803"/>
                  <a:pt x="1829315" y="2068129"/>
                </a:cubicBezTo>
                <a:cubicBezTo>
                  <a:pt x="2053739" y="2004455"/>
                  <a:pt x="2400293" y="1552474"/>
                  <a:pt x="2530772" y="1379197"/>
                </a:cubicBezTo>
                <a:cubicBezTo>
                  <a:pt x="2661252" y="1205920"/>
                  <a:pt x="2606973" y="1142246"/>
                  <a:pt x="2612192" y="1028468"/>
                </a:cubicBezTo>
                <a:cubicBezTo>
                  <a:pt x="2617411" y="914690"/>
                  <a:pt x="2608017" y="800912"/>
                  <a:pt x="2562088" y="696529"/>
                </a:cubicBezTo>
                <a:cubicBezTo>
                  <a:pt x="2516159" y="592146"/>
                  <a:pt x="2421170" y="515945"/>
                  <a:pt x="2336619" y="402167"/>
                </a:cubicBezTo>
                <a:cubicBezTo>
                  <a:pt x="2252068" y="288389"/>
                  <a:pt x="2161254" y="67096"/>
                  <a:pt x="2054783" y="13860"/>
                </a:cubicBezTo>
                <a:cubicBezTo>
                  <a:pt x="1948312" y="-39376"/>
                  <a:pt x="1877332" y="77534"/>
                  <a:pt x="1697792" y="82753"/>
                </a:cubicBezTo>
                <a:cubicBezTo>
                  <a:pt x="1518252" y="87972"/>
                  <a:pt x="1194663" y="50394"/>
                  <a:pt x="958756" y="57701"/>
                </a:cubicBezTo>
                <a:close/>
              </a:path>
            </a:pathLst>
          </a:cu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9" name="Freeform: Shape 1068">
            <a:extLst>
              <a:ext uri="{FF2B5EF4-FFF2-40B4-BE49-F238E27FC236}">
                <a16:creationId xmlns:a16="http://schemas.microsoft.com/office/drawing/2014/main" id="{765102BB-2B6C-722E-7C9C-7DB61E9B0530}"/>
              </a:ext>
            </a:extLst>
          </p:cNvPr>
          <p:cNvSpPr/>
          <p:nvPr/>
        </p:nvSpPr>
        <p:spPr>
          <a:xfrm>
            <a:off x="7474163" y="4717364"/>
            <a:ext cx="2619052" cy="2161173"/>
          </a:xfrm>
          <a:custGeom>
            <a:avLst/>
            <a:gdLst>
              <a:gd name="connsiteX0" fmla="*/ 958756 w 2619052"/>
              <a:gd name="connsiteY0" fmla="*/ 57701 h 2161173"/>
              <a:gd name="connsiteX1" fmla="*/ 282351 w 2619052"/>
              <a:gd name="connsiteY1" fmla="*/ 126594 h 2161173"/>
              <a:gd name="connsiteX2" fmla="*/ 219720 w 2619052"/>
              <a:gd name="connsiteY2" fmla="*/ 765422 h 2161173"/>
              <a:gd name="connsiteX3" fmla="*/ 515 w 2619052"/>
              <a:gd name="connsiteY3" fmla="*/ 1410512 h 2161173"/>
              <a:gd name="connsiteX4" fmla="*/ 288614 w 2619052"/>
              <a:gd name="connsiteY4" fmla="*/ 2155811 h 2161173"/>
              <a:gd name="connsiteX5" fmla="*/ 1184225 w 2619052"/>
              <a:gd name="connsiteY5" fmla="*/ 1761241 h 2161173"/>
              <a:gd name="connsiteX6" fmla="*/ 1829315 w 2619052"/>
              <a:gd name="connsiteY6" fmla="*/ 2068129 h 2161173"/>
              <a:gd name="connsiteX7" fmla="*/ 2530772 w 2619052"/>
              <a:gd name="connsiteY7" fmla="*/ 1379197 h 2161173"/>
              <a:gd name="connsiteX8" fmla="*/ 2612192 w 2619052"/>
              <a:gd name="connsiteY8" fmla="*/ 1028468 h 2161173"/>
              <a:gd name="connsiteX9" fmla="*/ 2562088 w 2619052"/>
              <a:gd name="connsiteY9" fmla="*/ 696529 h 2161173"/>
              <a:gd name="connsiteX10" fmla="*/ 2336619 w 2619052"/>
              <a:gd name="connsiteY10" fmla="*/ 402167 h 2161173"/>
              <a:gd name="connsiteX11" fmla="*/ 2054783 w 2619052"/>
              <a:gd name="connsiteY11" fmla="*/ 13860 h 2161173"/>
              <a:gd name="connsiteX12" fmla="*/ 1697792 w 2619052"/>
              <a:gd name="connsiteY12" fmla="*/ 82753 h 2161173"/>
              <a:gd name="connsiteX13" fmla="*/ 958756 w 2619052"/>
              <a:gd name="connsiteY13" fmla="*/ 57701 h 2161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19052" h="2161173">
                <a:moveTo>
                  <a:pt x="958756" y="57701"/>
                </a:moveTo>
                <a:cubicBezTo>
                  <a:pt x="722849" y="65008"/>
                  <a:pt x="405524" y="8641"/>
                  <a:pt x="282351" y="126594"/>
                </a:cubicBezTo>
                <a:cubicBezTo>
                  <a:pt x="159178" y="244547"/>
                  <a:pt x="266693" y="551436"/>
                  <a:pt x="219720" y="765422"/>
                </a:cubicBezTo>
                <a:cubicBezTo>
                  <a:pt x="172747" y="979408"/>
                  <a:pt x="-10967" y="1178781"/>
                  <a:pt x="515" y="1410512"/>
                </a:cubicBezTo>
                <a:cubicBezTo>
                  <a:pt x="11997" y="1642244"/>
                  <a:pt x="91329" y="2097356"/>
                  <a:pt x="288614" y="2155811"/>
                </a:cubicBezTo>
                <a:cubicBezTo>
                  <a:pt x="485899" y="2214266"/>
                  <a:pt x="927442" y="1775855"/>
                  <a:pt x="1184225" y="1761241"/>
                </a:cubicBezTo>
                <a:cubicBezTo>
                  <a:pt x="1441008" y="1746627"/>
                  <a:pt x="1604891" y="2131803"/>
                  <a:pt x="1829315" y="2068129"/>
                </a:cubicBezTo>
                <a:cubicBezTo>
                  <a:pt x="2053739" y="2004455"/>
                  <a:pt x="2400293" y="1552474"/>
                  <a:pt x="2530772" y="1379197"/>
                </a:cubicBezTo>
                <a:cubicBezTo>
                  <a:pt x="2661252" y="1205920"/>
                  <a:pt x="2606973" y="1142246"/>
                  <a:pt x="2612192" y="1028468"/>
                </a:cubicBezTo>
                <a:cubicBezTo>
                  <a:pt x="2617411" y="914690"/>
                  <a:pt x="2608017" y="800912"/>
                  <a:pt x="2562088" y="696529"/>
                </a:cubicBezTo>
                <a:cubicBezTo>
                  <a:pt x="2516159" y="592146"/>
                  <a:pt x="2421170" y="515945"/>
                  <a:pt x="2336619" y="402167"/>
                </a:cubicBezTo>
                <a:cubicBezTo>
                  <a:pt x="2252068" y="288389"/>
                  <a:pt x="2161254" y="67096"/>
                  <a:pt x="2054783" y="13860"/>
                </a:cubicBezTo>
                <a:cubicBezTo>
                  <a:pt x="1948312" y="-39376"/>
                  <a:pt x="1877332" y="77534"/>
                  <a:pt x="1697792" y="82753"/>
                </a:cubicBezTo>
                <a:cubicBezTo>
                  <a:pt x="1518252" y="87972"/>
                  <a:pt x="1194663" y="50394"/>
                  <a:pt x="958756" y="57701"/>
                </a:cubicBezTo>
                <a:close/>
              </a:path>
            </a:pathLst>
          </a:cu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71" name="Straight Arrow Connector 1070">
            <a:extLst>
              <a:ext uri="{FF2B5EF4-FFF2-40B4-BE49-F238E27FC236}">
                <a16:creationId xmlns:a16="http://schemas.microsoft.com/office/drawing/2014/main" id="{6DAA04C5-22C7-AA49-A1EC-6D8C2D9327E0}"/>
              </a:ext>
            </a:extLst>
          </p:cNvPr>
          <p:cNvCxnSpPr>
            <a:cxnSpLocks/>
            <a:stCxn id="1068" idx="7"/>
            <a:endCxn id="1069" idx="1"/>
          </p:cNvCxnSpPr>
          <p:nvPr/>
        </p:nvCxnSpPr>
        <p:spPr>
          <a:xfrm>
            <a:off x="4791205" y="2805830"/>
            <a:ext cx="2965309" cy="2038128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29AFB76C-C9D2-5CE3-BD36-90C8F14282AE}"/>
              </a:ext>
            </a:extLst>
          </p:cNvPr>
          <p:cNvSpPr/>
          <p:nvPr/>
        </p:nvSpPr>
        <p:spPr>
          <a:xfrm>
            <a:off x="2153442" y="4726690"/>
            <a:ext cx="2899264" cy="2016102"/>
          </a:xfrm>
          <a:custGeom>
            <a:avLst/>
            <a:gdLst>
              <a:gd name="connsiteX0" fmla="*/ 1593273 w 2899264"/>
              <a:gd name="connsiteY0" fmla="*/ 293 h 2016102"/>
              <a:gd name="connsiteX1" fmla="*/ 388280 w 2899264"/>
              <a:gd name="connsiteY1" fmla="*/ 197896 h 2016102"/>
              <a:gd name="connsiteX2" fmla="*/ 287541 w 2899264"/>
              <a:gd name="connsiteY2" fmla="*/ 697717 h 2016102"/>
              <a:gd name="connsiteX3" fmla="*/ 51192 w 2899264"/>
              <a:gd name="connsiteY3" fmla="*/ 751961 h 2016102"/>
              <a:gd name="connsiteX4" fmla="*/ 35694 w 2899264"/>
              <a:gd name="connsiteY4" fmla="*/ 1337022 h 2016102"/>
              <a:gd name="connsiteX5" fmla="*/ 454148 w 2899264"/>
              <a:gd name="connsiteY5" fmla="*/ 1499754 h 2016102"/>
              <a:gd name="connsiteX6" fmla="*/ 585883 w 2899264"/>
              <a:gd name="connsiteY6" fmla="*/ 1747727 h 2016102"/>
              <a:gd name="connsiteX7" fmla="*/ 1279433 w 2899264"/>
              <a:gd name="connsiteY7" fmla="*/ 1999574 h 2016102"/>
              <a:gd name="connsiteX8" fmla="*/ 2151212 w 2899264"/>
              <a:gd name="connsiteY8" fmla="*/ 1964703 h 2016102"/>
              <a:gd name="connsiteX9" fmla="*/ 2519297 w 2899264"/>
              <a:gd name="connsiteY9" fmla="*/ 1743852 h 2016102"/>
              <a:gd name="connsiteX10" fmla="*/ 2802141 w 2899264"/>
              <a:gd name="connsiteY10" fmla="*/ 1646988 h 2016102"/>
              <a:gd name="connsiteX11" fmla="*/ 2813765 w 2899264"/>
              <a:gd name="connsiteY11" fmla="*/ 1278903 h 2016102"/>
              <a:gd name="connsiteX12" fmla="*/ 2856385 w 2899264"/>
              <a:gd name="connsiteY12" fmla="*/ 1197537 h 2016102"/>
              <a:gd name="connsiteX13" fmla="*/ 2887382 w 2899264"/>
              <a:gd name="connsiteY13" fmla="*/ 903069 h 2016102"/>
              <a:gd name="connsiteX14" fmla="*/ 2643283 w 2899264"/>
              <a:gd name="connsiteY14" fmla="*/ 527235 h 2016102"/>
              <a:gd name="connsiteX15" fmla="*/ 2372063 w 2899264"/>
              <a:gd name="connsiteY15" fmla="*/ 163025 h 2016102"/>
              <a:gd name="connsiteX16" fmla="*/ 1593273 w 2899264"/>
              <a:gd name="connsiteY16" fmla="*/ 293 h 2016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899264" h="2016102">
                <a:moveTo>
                  <a:pt x="1593273" y="293"/>
                </a:moveTo>
                <a:cubicBezTo>
                  <a:pt x="1262643" y="6105"/>
                  <a:pt x="605902" y="81659"/>
                  <a:pt x="388280" y="197896"/>
                </a:cubicBezTo>
                <a:cubicBezTo>
                  <a:pt x="170658" y="314133"/>
                  <a:pt x="343722" y="605373"/>
                  <a:pt x="287541" y="697717"/>
                </a:cubicBezTo>
                <a:cubicBezTo>
                  <a:pt x="231360" y="790061"/>
                  <a:pt x="93166" y="645410"/>
                  <a:pt x="51192" y="751961"/>
                </a:cubicBezTo>
                <a:cubicBezTo>
                  <a:pt x="9217" y="858512"/>
                  <a:pt x="-31465" y="1212390"/>
                  <a:pt x="35694" y="1337022"/>
                </a:cubicBezTo>
                <a:cubicBezTo>
                  <a:pt x="102853" y="1461654"/>
                  <a:pt x="362450" y="1431303"/>
                  <a:pt x="454148" y="1499754"/>
                </a:cubicBezTo>
                <a:cubicBezTo>
                  <a:pt x="545846" y="1568205"/>
                  <a:pt x="448335" y="1664424"/>
                  <a:pt x="585883" y="1747727"/>
                </a:cubicBezTo>
                <a:cubicBezTo>
                  <a:pt x="723431" y="1831030"/>
                  <a:pt x="1018545" y="1963411"/>
                  <a:pt x="1279433" y="1999574"/>
                </a:cubicBezTo>
                <a:cubicBezTo>
                  <a:pt x="1540321" y="2035737"/>
                  <a:pt x="1944568" y="2007323"/>
                  <a:pt x="2151212" y="1964703"/>
                </a:cubicBezTo>
                <a:cubicBezTo>
                  <a:pt x="2357856" y="1922083"/>
                  <a:pt x="2410809" y="1796804"/>
                  <a:pt x="2519297" y="1743852"/>
                </a:cubicBezTo>
                <a:cubicBezTo>
                  <a:pt x="2627785" y="1690900"/>
                  <a:pt x="2753063" y="1724479"/>
                  <a:pt x="2802141" y="1646988"/>
                </a:cubicBezTo>
                <a:cubicBezTo>
                  <a:pt x="2851219" y="1569497"/>
                  <a:pt x="2804724" y="1353811"/>
                  <a:pt x="2813765" y="1278903"/>
                </a:cubicBezTo>
                <a:cubicBezTo>
                  <a:pt x="2822806" y="1203995"/>
                  <a:pt x="2844115" y="1260176"/>
                  <a:pt x="2856385" y="1197537"/>
                </a:cubicBezTo>
                <a:cubicBezTo>
                  <a:pt x="2868655" y="1134898"/>
                  <a:pt x="2922899" y="1014786"/>
                  <a:pt x="2887382" y="903069"/>
                </a:cubicBezTo>
                <a:cubicBezTo>
                  <a:pt x="2851865" y="791352"/>
                  <a:pt x="2729169" y="650576"/>
                  <a:pt x="2643283" y="527235"/>
                </a:cubicBezTo>
                <a:cubicBezTo>
                  <a:pt x="2557397" y="403894"/>
                  <a:pt x="2545773" y="250203"/>
                  <a:pt x="2372063" y="163025"/>
                </a:cubicBezTo>
                <a:cubicBezTo>
                  <a:pt x="2198353" y="75847"/>
                  <a:pt x="1923903" y="-5519"/>
                  <a:pt x="1593273" y="293"/>
                </a:cubicBezTo>
                <a:close/>
              </a:path>
            </a:pathLst>
          </a:cu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6" name="Freeform: Shape 1085">
            <a:extLst>
              <a:ext uri="{FF2B5EF4-FFF2-40B4-BE49-F238E27FC236}">
                <a16:creationId xmlns:a16="http://schemas.microsoft.com/office/drawing/2014/main" id="{11199542-5C49-5429-4848-FB62195F1139}"/>
              </a:ext>
            </a:extLst>
          </p:cNvPr>
          <p:cNvSpPr/>
          <p:nvPr/>
        </p:nvSpPr>
        <p:spPr>
          <a:xfrm>
            <a:off x="7245626" y="1425084"/>
            <a:ext cx="2899264" cy="2016102"/>
          </a:xfrm>
          <a:custGeom>
            <a:avLst/>
            <a:gdLst>
              <a:gd name="connsiteX0" fmla="*/ 1593273 w 2899264"/>
              <a:gd name="connsiteY0" fmla="*/ 293 h 2016102"/>
              <a:gd name="connsiteX1" fmla="*/ 388280 w 2899264"/>
              <a:gd name="connsiteY1" fmla="*/ 197896 h 2016102"/>
              <a:gd name="connsiteX2" fmla="*/ 287541 w 2899264"/>
              <a:gd name="connsiteY2" fmla="*/ 697717 h 2016102"/>
              <a:gd name="connsiteX3" fmla="*/ 51192 w 2899264"/>
              <a:gd name="connsiteY3" fmla="*/ 751961 h 2016102"/>
              <a:gd name="connsiteX4" fmla="*/ 35694 w 2899264"/>
              <a:gd name="connsiteY4" fmla="*/ 1337022 h 2016102"/>
              <a:gd name="connsiteX5" fmla="*/ 454148 w 2899264"/>
              <a:gd name="connsiteY5" fmla="*/ 1499754 h 2016102"/>
              <a:gd name="connsiteX6" fmla="*/ 585883 w 2899264"/>
              <a:gd name="connsiteY6" fmla="*/ 1747727 h 2016102"/>
              <a:gd name="connsiteX7" fmla="*/ 1279433 w 2899264"/>
              <a:gd name="connsiteY7" fmla="*/ 1999574 h 2016102"/>
              <a:gd name="connsiteX8" fmla="*/ 2151212 w 2899264"/>
              <a:gd name="connsiteY8" fmla="*/ 1964703 h 2016102"/>
              <a:gd name="connsiteX9" fmla="*/ 2519297 w 2899264"/>
              <a:gd name="connsiteY9" fmla="*/ 1743852 h 2016102"/>
              <a:gd name="connsiteX10" fmla="*/ 2802141 w 2899264"/>
              <a:gd name="connsiteY10" fmla="*/ 1646988 h 2016102"/>
              <a:gd name="connsiteX11" fmla="*/ 2813765 w 2899264"/>
              <a:gd name="connsiteY11" fmla="*/ 1278903 h 2016102"/>
              <a:gd name="connsiteX12" fmla="*/ 2856385 w 2899264"/>
              <a:gd name="connsiteY12" fmla="*/ 1197537 h 2016102"/>
              <a:gd name="connsiteX13" fmla="*/ 2887382 w 2899264"/>
              <a:gd name="connsiteY13" fmla="*/ 903069 h 2016102"/>
              <a:gd name="connsiteX14" fmla="*/ 2643283 w 2899264"/>
              <a:gd name="connsiteY14" fmla="*/ 527235 h 2016102"/>
              <a:gd name="connsiteX15" fmla="*/ 2372063 w 2899264"/>
              <a:gd name="connsiteY15" fmla="*/ 163025 h 2016102"/>
              <a:gd name="connsiteX16" fmla="*/ 1593273 w 2899264"/>
              <a:gd name="connsiteY16" fmla="*/ 293 h 2016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899264" h="2016102">
                <a:moveTo>
                  <a:pt x="1593273" y="293"/>
                </a:moveTo>
                <a:cubicBezTo>
                  <a:pt x="1262643" y="6105"/>
                  <a:pt x="605902" y="81659"/>
                  <a:pt x="388280" y="197896"/>
                </a:cubicBezTo>
                <a:cubicBezTo>
                  <a:pt x="170658" y="314133"/>
                  <a:pt x="343722" y="605373"/>
                  <a:pt x="287541" y="697717"/>
                </a:cubicBezTo>
                <a:cubicBezTo>
                  <a:pt x="231360" y="790061"/>
                  <a:pt x="93166" y="645410"/>
                  <a:pt x="51192" y="751961"/>
                </a:cubicBezTo>
                <a:cubicBezTo>
                  <a:pt x="9217" y="858512"/>
                  <a:pt x="-31465" y="1212390"/>
                  <a:pt x="35694" y="1337022"/>
                </a:cubicBezTo>
                <a:cubicBezTo>
                  <a:pt x="102853" y="1461654"/>
                  <a:pt x="362450" y="1431303"/>
                  <a:pt x="454148" y="1499754"/>
                </a:cubicBezTo>
                <a:cubicBezTo>
                  <a:pt x="545846" y="1568205"/>
                  <a:pt x="448335" y="1664424"/>
                  <a:pt x="585883" y="1747727"/>
                </a:cubicBezTo>
                <a:cubicBezTo>
                  <a:pt x="723431" y="1831030"/>
                  <a:pt x="1018545" y="1963411"/>
                  <a:pt x="1279433" y="1999574"/>
                </a:cubicBezTo>
                <a:cubicBezTo>
                  <a:pt x="1540321" y="2035737"/>
                  <a:pt x="1944568" y="2007323"/>
                  <a:pt x="2151212" y="1964703"/>
                </a:cubicBezTo>
                <a:cubicBezTo>
                  <a:pt x="2357856" y="1922083"/>
                  <a:pt x="2410809" y="1796804"/>
                  <a:pt x="2519297" y="1743852"/>
                </a:cubicBezTo>
                <a:cubicBezTo>
                  <a:pt x="2627785" y="1690900"/>
                  <a:pt x="2753063" y="1724479"/>
                  <a:pt x="2802141" y="1646988"/>
                </a:cubicBezTo>
                <a:cubicBezTo>
                  <a:pt x="2851219" y="1569497"/>
                  <a:pt x="2804724" y="1353811"/>
                  <a:pt x="2813765" y="1278903"/>
                </a:cubicBezTo>
                <a:cubicBezTo>
                  <a:pt x="2822806" y="1203995"/>
                  <a:pt x="2844115" y="1260176"/>
                  <a:pt x="2856385" y="1197537"/>
                </a:cubicBezTo>
                <a:cubicBezTo>
                  <a:pt x="2868655" y="1134898"/>
                  <a:pt x="2922899" y="1014786"/>
                  <a:pt x="2887382" y="903069"/>
                </a:cubicBezTo>
                <a:cubicBezTo>
                  <a:pt x="2851865" y="791352"/>
                  <a:pt x="2729169" y="650576"/>
                  <a:pt x="2643283" y="527235"/>
                </a:cubicBezTo>
                <a:cubicBezTo>
                  <a:pt x="2557397" y="403894"/>
                  <a:pt x="2545773" y="250203"/>
                  <a:pt x="2372063" y="163025"/>
                </a:cubicBezTo>
                <a:cubicBezTo>
                  <a:pt x="2198353" y="75847"/>
                  <a:pt x="1923903" y="-5519"/>
                  <a:pt x="1593273" y="293"/>
                </a:cubicBezTo>
                <a:close/>
              </a:path>
            </a:pathLst>
          </a:cu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88" name="Straight Arrow Connector 1087">
            <a:extLst>
              <a:ext uri="{FF2B5EF4-FFF2-40B4-BE49-F238E27FC236}">
                <a16:creationId xmlns:a16="http://schemas.microsoft.com/office/drawing/2014/main" id="{38385D87-D902-CFBA-CB5E-4548AC3100BF}"/>
              </a:ext>
            </a:extLst>
          </p:cNvPr>
          <p:cNvCxnSpPr>
            <a:cxnSpLocks/>
          </p:cNvCxnSpPr>
          <p:nvPr/>
        </p:nvCxnSpPr>
        <p:spPr>
          <a:xfrm>
            <a:off x="10067400" y="2967849"/>
            <a:ext cx="2006600" cy="0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9" name="Straight Arrow Connector 1088">
            <a:extLst>
              <a:ext uri="{FF2B5EF4-FFF2-40B4-BE49-F238E27FC236}">
                <a16:creationId xmlns:a16="http://schemas.microsoft.com/office/drawing/2014/main" id="{124CB8DC-B301-78E6-91EA-E0C25AD6E0EE}"/>
              </a:ext>
            </a:extLst>
          </p:cNvPr>
          <p:cNvCxnSpPr>
            <a:cxnSpLocks/>
          </p:cNvCxnSpPr>
          <p:nvPr/>
        </p:nvCxnSpPr>
        <p:spPr>
          <a:xfrm rot="16200000">
            <a:off x="9194275" y="2276530"/>
            <a:ext cx="2006600" cy="0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0" name="Rectangle 1089">
            <a:extLst>
              <a:ext uri="{FF2B5EF4-FFF2-40B4-BE49-F238E27FC236}">
                <a16:creationId xmlns:a16="http://schemas.microsoft.com/office/drawing/2014/main" id="{336BC015-4402-DA82-FE5A-D39D4FFABB74}"/>
              </a:ext>
            </a:extLst>
          </p:cNvPr>
          <p:cNvSpPr/>
          <p:nvPr/>
        </p:nvSpPr>
        <p:spPr>
          <a:xfrm>
            <a:off x="10197575" y="1664629"/>
            <a:ext cx="309486" cy="130397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1" name="Rectangle 1090">
            <a:extLst>
              <a:ext uri="{FF2B5EF4-FFF2-40B4-BE49-F238E27FC236}">
                <a16:creationId xmlns:a16="http://schemas.microsoft.com/office/drawing/2014/main" id="{4FE1014C-E7D6-54D4-5086-2090E8CE9268}"/>
              </a:ext>
            </a:extLst>
          </p:cNvPr>
          <p:cNvSpPr/>
          <p:nvPr/>
        </p:nvSpPr>
        <p:spPr>
          <a:xfrm>
            <a:off x="10507061" y="2313587"/>
            <a:ext cx="309486" cy="65501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2" name="Rectangle 1091">
            <a:extLst>
              <a:ext uri="{FF2B5EF4-FFF2-40B4-BE49-F238E27FC236}">
                <a16:creationId xmlns:a16="http://schemas.microsoft.com/office/drawing/2014/main" id="{56513357-0136-5D98-0268-9721D9C9ABBB}"/>
              </a:ext>
            </a:extLst>
          </p:cNvPr>
          <p:cNvSpPr/>
          <p:nvPr/>
        </p:nvSpPr>
        <p:spPr>
          <a:xfrm>
            <a:off x="10827339" y="2659816"/>
            <a:ext cx="309486" cy="30878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3" name="Rectangle 1092">
            <a:extLst>
              <a:ext uri="{FF2B5EF4-FFF2-40B4-BE49-F238E27FC236}">
                <a16:creationId xmlns:a16="http://schemas.microsoft.com/office/drawing/2014/main" id="{C734424B-31F1-870B-5D77-DB5705201DB6}"/>
              </a:ext>
            </a:extLst>
          </p:cNvPr>
          <p:cNvSpPr/>
          <p:nvPr/>
        </p:nvSpPr>
        <p:spPr>
          <a:xfrm>
            <a:off x="11147617" y="2886620"/>
            <a:ext cx="309486" cy="8198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94" name="Graphic 1093" descr="Dollar with solid fill">
            <a:extLst>
              <a:ext uri="{FF2B5EF4-FFF2-40B4-BE49-F238E27FC236}">
                <a16:creationId xmlns:a16="http://schemas.microsoft.com/office/drawing/2014/main" id="{8498D18C-3960-DDAB-A860-09E9867460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834364" y="2997955"/>
            <a:ext cx="309486" cy="309486"/>
          </a:xfrm>
          <a:prstGeom prst="rect">
            <a:avLst/>
          </a:prstGeom>
        </p:spPr>
      </p:pic>
      <p:sp>
        <p:nvSpPr>
          <p:cNvPr id="1095" name="TextBox 1094">
            <a:extLst>
              <a:ext uri="{FF2B5EF4-FFF2-40B4-BE49-F238E27FC236}">
                <a16:creationId xmlns:a16="http://schemas.microsoft.com/office/drawing/2014/main" id="{84CE97C1-A506-4A13-A3AD-2F5E62CB9702}"/>
              </a:ext>
            </a:extLst>
          </p:cNvPr>
          <p:cNvSpPr txBox="1"/>
          <p:nvPr/>
        </p:nvSpPr>
        <p:spPr>
          <a:xfrm>
            <a:off x="9677676" y="885515"/>
            <a:ext cx="1297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% of people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96" name="TextBox 1095">
                <a:extLst>
                  <a:ext uri="{FF2B5EF4-FFF2-40B4-BE49-F238E27FC236}">
                    <a16:creationId xmlns:a16="http://schemas.microsoft.com/office/drawing/2014/main" id="{20CD80BB-DBE7-1598-6890-598AA6332CA6}"/>
                  </a:ext>
                </a:extLst>
              </p:cNvPr>
              <p:cNvSpPr txBox="1"/>
              <p:nvPr/>
            </p:nvSpPr>
            <p:spPr>
              <a:xfrm>
                <a:off x="9414895" y="3347206"/>
                <a:ext cx="2838341" cy="3929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p>
                        <m:d>
                          <m:dPr>
                            <m:ctrlPr>
                              <a:rPr lang="en-US" b="0" i="1" smtClean="0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</m:sup>
                    </m:sSup>
                    <m:r>
                      <a:rPr lang="en-US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=10$</m:t>
                    </m:r>
                  </m:oMath>
                </a14:m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  <a:latin typeface="+mj-lt"/>
                  </a:rPr>
                  <a:t> (average spend)</a:t>
                </a:r>
              </a:p>
            </p:txBody>
          </p:sp>
        </mc:Choice>
        <mc:Fallback xmlns="">
          <p:sp>
            <p:nvSpPr>
              <p:cNvPr id="1096" name="TextBox 1095">
                <a:extLst>
                  <a:ext uri="{FF2B5EF4-FFF2-40B4-BE49-F238E27FC236}">
                    <a16:creationId xmlns:a16="http://schemas.microsoft.com/office/drawing/2014/main" id="{20CD80BB-DBE7-1598-6890-598AA6332C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4895" y="3347206"/>
                <a:ext cx="2838341" cy="392993"/>
              </a:xfrm>
              <a:prstGeom prst="rect">
                <a:avLst/>
              </a:prstGeom>
              <a:blipFill>
                <a:blip r:embed="rId7"/>
                <a:stretch>
                  <a:fillRect t="-3077" b="-2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7" name="TextBox 1096">
                <a:extLst>
                  <a:ext uri="{FF2B5EF4-FFF2-40B4-BE49-F238E27FC236}">
                    <a16:creationId xmlns:a16="http://schemas.microsoft.com/office/drawing/2014/main" id="{DD5F7A70-35DB-81A1-28A9-3C43AC18C9D6}"/>
                  </a:ext>
                </a:extLst>
              </p:cNvPr>
              <p:cNvSpPr txBox="1"/>
              <p:nvPr/>
            </p:nvSpPr>
            <p:spPr>
              <a:xfrm>
                <a:off x="10510418" y="1637918"/>
                <a:ext cx="653128" cy="387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dirty="0">
                  <a:latin typeface="+mj-lt"/>
                </a:endParaRPr>
              </a:p>
            </p:txBody>
          </p:sp>
        </mc:Choice>
        <mc:Fallback xmlns="">
          <p:sp>
            <p:nvSpPr>
              <p:cNvPr id="1097" name="TextBox 1096">
                <a:extLst>
                  <a:ext uri="{FF2B5EF4-FFF2-40B4-BE49-F238E27FC236}">
                    <a16:creationId xmlns:a16="http://schemas.microsoft.com/office/drawing/2014/main" id="{DD5F7A70-35DB-81A1-28A9-3C43AC18C9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0418" y="1637918"/>
                <a:ext cx="653128" cy="38792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98" name="Straight Arrow Connector 1097">
            <a:extLst>
              <a:ext uri="{FF2B5EF4-FFF2-40B4-BE49-F238E27FC236}">
                <a16:creationId xmlns:a16="http://schemas.microsoft.com/office/drawing/2014/main" id="{B6F4F7E9-362A-C7A1-84D9-14368C3F0989}"/>
              </a:ext>
            </a:extLst>
          </p:cNvPr>
          <p:cNvCxnSpPr>
            <a:cxnSpLocks/>
            <a:stCxn id="5" idx="15"/>
            <a:endCxn id="1086" idx="6"/>
          </p:cNvCxnSpPr>
          <p:nvPr/>
        </p:nvCxnSpPr>
        <p:spPr>
          <a:xfrm flipV="1">
            <a:off x="4525505" y="3172811"/>
            <a:ext cx="3306004" cy="1716904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00" name="Picture 1099" descr="Calendar&#10;&#10;Description automatically generated with medium confidence">
            <a:extLst>
              <a:ext uri="{FF2B5EF4-FFF2-40B4-BE49-F238E27FC236}">
                <a16:creationId xmlns:a16="http://schemas.microsoft.com/office/drawing/2014/main" id="{B7BEF466-7642-9DD0-5772-1A44A1308AC7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3192" y="4843958"/>
            <a:ext cx="2460591" cy="1911946"/>
          </a:xfrm>
          <a:prstGeom prst="rect">
            <a:avLst/>
          </a:prstGeom>
        </p:spPr>
      </p:pic>
      <p:sp>
        <p:nvSpPr>
          <p:cNvPr id="1102" name="TextBox 1101">
            <a:extLst>
              <a:ext uri="{FF2B5EF4-FFF2-40B4-BE49-F238E27FC236}">
                <a16:creationId xmlns:a16="http://schemas.microsoft.com/office/drawing/2014/main" id="{5AB8E65A-07FE-98CA-F1E9-067C1AFCC433}"/>
              </a:ext>
            </a:extLst>
          </p:cNvPr>
          <p:cNvSpPr txBox="1"/>
          <p:nvPr/>
        </p:nvSpPr>
        <p:spPr>
          <a:xfrm>
            <a:off x="7616806" y="4461688"/>
            <a:ext cx="2468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Counterfactual Outcome</a:t>
            </a:r>
          </a:p>
        </p:txBody>
      </p:sp>
      <p:sp>
        <p:nvSpPr>
          <p:cNvPr id="1103" name="TextBox 1102">
            <a:extLst>
              <a:ext uri="{FF2B5EF4-FFF2-40B4-BE49-F238E27FC236}">
                <a16:creationId xmlns:a16="http://schemas.microsoft.com/office/drawing/2014/main" id="{CCFE9CCB-F933-951B-9797-BD7F72A77A16}"/>
              </a:ext>
            </a:extLst>
          </p:cNvPr>
          <p:cNvSpPr txBox="1"/>
          <p:nvPr/>
        </p:nvSpPr>
        <p:spPr>
          <a:xfrm>
            <a:off x="7519439" y="1101371"/>
            <a:ext cx="2468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Counterfactual Outcome</a:t>
            </a:r>
          </a:p>
        </p:txBody>
      </p:sp>
      <p:pic>
        <p:nvPicPr>
          <p:cNvPr id="1104" name="Picture 1103" descr="A picture containing calendar&#10;&#10;Description automatically generated">
            <a:extLst>
              <a:ext uri="{FF2B5EF4-FFF2-40B4-BE49-F238E27FC236}">
                <a16:creationId xmlns:a16="http://schemas.microsoft.com/office/drawing/2014/main" id="{F07B24E5-3491-4730-485C-C137AF326B7B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89"/>
          <a:stretch/>
        </p:blipFill>
        <p:spPr>
          <a:xfrm>
            <a:off x="7267949" y="1098452"/>
            <a:ext cx="2862868" cy="2369150"/>
          </a:xfrm>
          <a:prstGeom prst="rect">
            <a:avLst/>
          </a:prstGeom>
        </p:spPr>
      </p:pic>
      <p:pic>
        <p:nvPicPr>
          <p:cNvPr id="1125" name="Picture 1124" descr="A picture containing text, posing, chessman&#10;&#10;Description automatically generated">
            <a:extLst>
              <a:ext uri="{FF2B5EF4-FFF2-40B4-BE49-F238E27FC236}">
                <a16:creationId xmlns:a16="http://schemas.microsoft.com/office/drawing/2014/main" id="{829C4B77-9C2D-41A2-2703-0E279B05C65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3259" y="4889555"/>
            <a:ext cx="2640702" cy="1781712"/>
          </a:xfrm>
          <a:prstGeom prst="rect">
            <a:avLst/>
          </a:prstGeom>
        </p:spPr>
      </p:pic>
      <p:pic>
        <p:nvPicPr>
          <p:cNvPr id="1126" name="Picture 1125" descr="A picture containing text&#10;&#10;Description automatically generated">
            <a:extLst>
              <a:ext uri="{FF2B5EF4-FFF2-40B4-BE49-F238E27FC236}">
                <a16:creationId xmlns:a16="http://schemas.microsoft.com/office/drawing/2014/main" id="{B472B7D3-571B-3E36-AC63-D1D1E20E85A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6125" y="1654469"/>
            <a:ext cx="2460591" cy="161268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27" name="TextBox 1126">
                <a:extLst>
                  <a:ext uri="{FF2B5EF4-FFF2-40B4-BE49-F238E27FC236}">
                    <a16:creationId xmlns:a16="http://schemas.microsoft.com/office/drawing/2014/main" id="{DDF3F12F-F512-4812-F1AA-2E1B4341F568}"/>
                  </a:ext>
                </a:extLst>
              </p:cNvPr>
              <p:cNvSpPr txBox="1"/>
              <p:nvPr/>
            </p:nvSpPr>
            <p:spPr>
              <a:xfrm>
                <a:off x="9517321" y="6437330"/>
                <a:ext cx="2838341" cy="3929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p>
                        <m:d>
                          <m:dPr>
                            <m:ctrlPr>
                              <a:rPr lang="en-US" b="0" i="1" smtClean="0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d>
                      </m:sup>
                    </m:sSup>
                    <m:r>
                      <a:rPr lang="en-US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=20$</m:t>
                    </m:r>
                  </m:oMath>
                </a14:m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  <a:latin typeface="+mj-lt"/>
                  </a:rPr>
                  <a:t> (average spend)</a:t>
                </a:r>
              </a:p>
            </p:txBody>
          </p:sp>
        </mc:Choice>
        <mc:Fallback xmlns="">
          <p:sp>
            <p:nvSpPr>
              <p:cNvPr id="1127" name="TextBox 1126">
                <a:extLst>
                  <a:ext uri="{FF2B5EF4-FFF2-40B4-BE49-F238E27FC236}">
                    <a16:creationId xmlns:a16="http://schemas.microsoft.com/office/drawing/2014/main" id="{DDF3F12F-F512-4812-F1AA-2E1B4341F5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7321" y="6437330"/>
                <a:ext cx="2838341" cy="392993"/>
              </a:xfrm>
              <a:prstGeom prst="rect">
                <a:avLst/>
              </a:prstGeom>
              <a:blipFill>
                <a:blip r:embed="rId13"/>
                <a:stretch>
                  <a:fillRect t="-4688" b="-234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8" name="TextBox 1127">
                <a:extLst>
                  <a:ext uri="{FF2B5EF4-FFF2-40B4-BE49-F238E27FC236}">
                    <a16:creationId xmlns:a16="http://schemas.microsoft.com/office/drawing/2014/main" id="{C594DB9A-D84D-CED1-8FDF-E5EF7F519D89}"/>
                  </a:ext>
                </a:extLst>
              </p:cNvPr>
              <p:cNvSpPr txBox="1"/>
              <p:nvPr/>
            </p:nvSpPr>
            <p:spPr>
              <a:xfrm>
                <a:off x="5282034" y="1655992"/>
                <a:ext cx="72635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∣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>
                  <a:latin typeface="+mj-lt"/>
                </a:endParaRPr>
              </a:p>
            </p:txBody>
          </p:sp>
        </mc:Choice>
        <mc:Fallback xmlns="">
          <p:sp>
            <p:nvSpPr>
              <p:cNvPr id="1128" name="TextBox 1127">
                <a:extLst>
                  <a:ext uri="{FF2B5EF4-FFF2-40B4-BE49-F238E27FC236}">
                    <a16:creationId xmlns:a16="http://schemas.microsoft.com/office/drawing/2014/main" id="{C594DB9A-D84D-CED1-8FDF-E5EF7F519D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2034" y="1655992"/>
                <a:ext cx="726353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9" name="TextBox 1128">
                <a:extLst>
                  <a:ext uri="{FF2B5EF4-FFF2-40B4-BE49-F238E27FC236}">
                    <a16:creationId xmlns:a16="http://schemas.microsoft.com/office/drawing/2014/main" id="{37E34309-C979-C4AB-71B6-0AAF5E171FD2}"/>
                  </a:ext>
                </a:extLst>
              </p:cNvPr>
              <p:cNvSpPr txBox="1"/>
              <p:nvPr/>
            </p:nvSpPr>
            <p:spPr>
              <a:xfrm>
                <a:off x="5286028" y="4638490"/>
                <a:ext cx="7367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∣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dirty="0">
                  <a:latin typeface="+mj-lt"/>
                </a:endParaRPr>
              </a:p>
            </p:txBody>
          </p:sp>
        </mc:Choice>
        <mc:Fallback xmlns="">
          <p:sp>
            <p:nvSpPr>
              <p:cNvPr id="1129" name="TextBox 1128">
                <a:extLst>
                  <a:ext uri="{FF2B5EF4-FFF2-40B4-BE49-F238E27FC236}">
                    <a16:creationId xmlns:a16="http://schemas.microsoft.com/office/drawing/2014/main" id="{37E34309-C979-C4AB-71B6-0AAF5E171F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6028" y="4638490"/>
                <a:ext cx="736740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0" name="TextBox 1129">
                <a:extLst>
                  <a:ext uri="{FF2B5EF4-FFF2-40B4-BE49-F238E27FC236}">
                    <a16:creationId xmlns:a16="http://schemas.microsoft.com/office/drawing/2014/main" id="{BB553200-CAA8-AC88-EAB8-58C53AC06F77}"/>
                  </a:ext>
                </a:extLst>
              </p:cNvPr>
              <p:cNvSpPr txBox="1"/>
              <p:nvPr/>
            </p:nvSpPr>
            <p:spPr>
              <a:xfrm>
                <a:off x="10481558" y="4609262"/>
                <a:ext cx="651524" cy="3879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dirty="0">
                  <a:latin typeface="+mj-lt"/>
                </a:endParaRPr>
              </a:p>
            </p:txBody>
          </p:sp>
        </mc:Choice>
        <mc:Fallback xmlns="">
          <p:sp>
            <p:nvSpPr>
              <p:cNvPr id="1130" name="TextBox 1129">
                <a:extLst>
                  <a:ext uri="{FF2B5EF4-FFF2-40B4-BE49-F238E27FC236}">
                    <a16:creationId xmlns:a16="http://schemas.microsoft.com/office/drawing/2014/main" id="{BB553200-CAA8-AC88-EAB8-58C53AC06F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81558" y="4609262"/>
                <a:ext cx="651524" cy="38792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1" name="TextBox 1130">
                <a:extLst>
                  <a:ext uri="{FF2B5EF4-FFF2-40B4-BE49-F238E27FC236}">
                    <a16:creationId xmlns:a16="http://schemas.microsoft.com/office/drawing/2014/main" id="{F1C14348-308A-C2DF-301B-5A5142D5D5D9}"/>
                  </a:ext>
                </a:extLst>
              </p:cNvPr>
              <p:cNvSpPr txBox="1"/>
              <p:nvPr/>
            </p:nvSpPr>
            <p:spPr>
              <a:xfrm>
                <a:off x="4600790" y="6409870"/>
                <a:ext cx="26453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=20$</m:t>
                    </m:r>
                  </m:oMath>
                </a14:m>
                <a:r>
                  <a:rPr lang="en-US" dirty="0">
                    <a:latin typeface="+mj-lt"/>
                  </a:rPr>
                  <a:t> (average spend)</a:t>
                </a:r>
              </a:p>
            </p:txBody>
          </p:sp>
        </mc:Choice>
        <mc:Fallback xmlns="">
          <p:sp>
            <p:nvSpPr>
              <p:cNvPr id="1131" name="TextBox 1130">
                <a:extLst>
                  <a:ext uri="{FF2B5EF4-FFF2-40B4-BE49-F238E27FC236}">
                    <a16:creationId xmlns:a16="http://schemas.microsoft.com/office/drawing/2014/main" id="{F1C14348-308A-C2DF-301B-5A5142D5D5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0790" y="6409870"/>
                <a:ext cx="2645340" cy="369332"/>
              </a:xfrm>
              <a:prstGeom prst="rect">
                <a:avLst/>
              </a:prstGeom>
              <a:blipFill>
                <a:blip r:embed="rId17"/>
                <a:stretch>
                  <a:fillRect t="-8197" r="-1382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2" name="TextBox 1131">
                <a:extLst>
                  <a:ext uri="{FF2B5EF4-FFF2-40B4-BE49-F238E27FC236}">
                    <a16:creationId xmlns:a16="http://schemas.microsoft.com/office/drawing/2014/main" id="{2347A1BD-E211-89B1-F5B9-CC777B695405}"/>
                  </a:ext>
                </a:extLst>
              </p:cNvPr>
              <p:cNvSpPr txBox="1"/>
              <p:nvPr/>
            </p:nvSpPr>
            <p:spPr>
              <a:xfrm>
                <a:off x="4449292" y="3376915"/>
                <a:ext cx="26409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=10$</m:t>
                    </m:r>
                  </m:oMath>
                </a14:m>
                <a:r>
                  <a:rPr lang="en-US" dirty="0">
                    <a:latin typeface="+mj-lt"/>
                  </a:rPr>
                  <a:t> (average spend)</a:t>
                </a:r>
              </a:p>
            </p:txBody>
          </p:sp>
        </mc:Choice>
        <mc:Fallback xmlns="">
          <p:sp>
            <p:nvSpPr>
              <p:cNvPr id="1132" name="TextBox 1131">
                <a:extLst>
                  <a:ext uri="{FF2B5EF4-FFF2-40B4-BE49-F238E27FC236}">
                    <a16:creationId xmlns:a16="http://schemas.microsoft.com/office/drawing/2014/main" id="{2347A1BD-E211-89B1-F5B9-CC777B6954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9292" y="3376915"/>
                <a:ext cx="2640916" cy="369332"/>
              </a:xfrm>
              <a:prstGeom prst="rect">
                <a:avLst/>
              </a:prstGeom>
              <a:blipFill>
                <a:blip r:embed="rId18"/>
                <a:stretch>
                  <a:fillRect t="-9836" r="-1386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33" name="TextBox 1132">
            <a:extLst>
              <a:ext uri="{FF2B5EF4-FFF2-40B4-BE49-F238E27FC236}">
                <a16:creationId xmlns:a16="http://schemas.microsoft.com/office/drawing/2014/main" id="{F5616499-B4A4-DAD2-96FC-A3DCCCC3BA20}"/>
              </a:ext>
            </a:extLst>
          </p:cNvPr>
          <p:cNvSpPr txBox="1"/>
          <p:nvPr/>
        </p:nvSpPr>
        <p:spPr>
          <a:xfrm>
            <a:off x="3321569" y="1203789"/>
            <a:ext cx="948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Group A</a:t>
            </a:r>
          </a:p>
        </p:txBody>
      </p:sp>
      <p:sp>
        <p:nvSpPr>
          <p:cNvPr id="1136" name="TextBox 1135">
            <a:extLst>
              <a:ext uri="{FF2B5EF4-FFF2-40B4-BE49-F238E27FC236}">
                <a16:creationId xmlns:a16="http://schemas.microsoft.com/office/drawing/2014/main" id="{5920D29C-3F59-0F7F-A38A-34097E85C693}"/>
              </a:ext>
            </a:extLst>
          </p:cNvPr>
          <p:cNvSpPr txBox="1"/>
          <p:nvPr/>
        </p:nvSpPr>
        <p:spPr>
          <a:xfrm>
            <a:off x="3322931" y="4448046"/>
            <a:ext cx="941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Group B</a:t>
            </a:r>
          </a:p>
        </p:txBody>
      </p:sp>
    </p:spTree>
    <p:extLst>
      <p:ext uri="{BB962C8B-B14F-4D97-AF65-F5344CB8AC3E}">
        <p14:creationId xmlns:p14="http://schemas.microsoft.com/office/powerpoint/2010/main" val="40744197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BC2C5D-7813-0A8F-3D74-285736599B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6929D0-63E4-1805-0389-7223D893F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Causality via Potential Outcomes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0DDA6F38-AE3C-400D-8CCD-A6AB9E51AA8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Nature generates two latent (unobserved) random outcomes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dirty="0"/>
                  <a:t>: potential outcome that would have been observed if unit received treatment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b="1" dirty="0"/>
                  <a:t>Example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dirty="0"/>
                  <a:t>: wage if you don’t participate in a training program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dirty="0"/>
                  <a:t>: wage if you participate in a training program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0DDA6F38-AE3C-400D-8CCD-A6AB9E51AA8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977730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1B6AA-8F3D-C97A-7D69-CBF0927F41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Causality via Potential Outcomes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EA4D43D-3D94-72FF-A0EA-A0C07308BA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dirty="0"/>
                  <a:t> are called “counterfactuals” as they can never be simultaneously observed</a:t>
                </a:r>
              </a:p>
              <a:p>
                <a:r>
                  <a:rPr lang="en-US" dirty="0"/>
                  <a:t>Fundamental problem of causal inference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b="1" dirty="0"/>
                  <a:t>Example</a:t>
                </a:r>
              </a:p>
              <a:p>
                <a:r>
                  <a:rPr lang="en-US" dirty="0"/>
                  <a:t>We don’t have two replicas of each unit</a:t>
                </a:r>
              </a:p>
              <a:p>
                <a:r>
                  <a:rPr lang="en-US" dirty="0"/>
                  <a:t>We cannot observe your wage with the training program and without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EA4D43D-3D94-72FF-A0EA-A0C07308BA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16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92270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67199B-F2C2-85D1-4F1E-3CFCEC3115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7ABEA2E-B05D-2996-6D8E-639B7D82CA7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1849" y="1709737"/>
                <a:ext cx="11043991" cy="3833457"/>
              </a:xfrm>
            </p:spPr>
            <p:txBody>
              <a:bodyPr>
                <a:normAutofit/>
              </a:bodyPr>
              <a:lstStyle/>
              <a:p>
                <a:pPr/>
                <a:r>
                  <a:rPr lang="en-US" dirty="0"/>
                  <a:t>Average causal effect (ATE)</a:t>
                </a:r>
                <a:br>
                  <a:rPr lang="en-US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</m:sup>
                          </m:sSup>
                        </m:e>
                      </m:d>
                    </m:oMath>
                  </m:oMathPara>
                </a14:m>
                <a:br>
                  <a:rPr lang="en-US" b="0" dirty="0"/>
                </a:br>
                <a:br>
                  <a:rPr lang="en-US" b="0" dirty="0"/>
                </a:br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7ABEA2E-B05D-2996-6D8E-639B7D82CA7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1849" y="1709737"/>
                <a:ext cx="11043991" cy="3833457"/>
              </a:xfrm>
              <a:blipFill>
                <a:blip r:embed="rId2"/>
                <a:stretch>
                  <a:fillRect l="-33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949186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0A6797-A5DC-EEEB-409C-B7CA34F5D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Treatment Assignment and Observed Data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3CA4087-248F-488D-0CB9-1EC1023E0E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Each unit receives treatment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r>
                  <a:rPr lang="en-US" dirty="0"/>
                  <a:t>, we observe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≡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Given data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</m:oMath>
                </a14:m>
                <a:r>
                  <a:rPr lang="en-US" dirty="0"/>
                  <a:t> what quantities can we “identify”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en-US" dirty="0"/>
                  <a:t> “measure if we had access to infinite data”</a:t>
                </a:r>
              </a:p>
              <a:p>
                <a:endParaRPr lang="en-US" dirty="0"/>
              </a:p>
              <a:p>
                <a:r>
                  <a:rPr lang="en-US" dirty="0"/>
                  <a:t>Can we measure the ATE?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3CA4087-248F-488D-0CB9-1EC1023E0E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2724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93CB4F5-6747-5EDA-6038-D2AC983B8A1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pPr/>
                <a:r>
                  <a:rPr lang="en-US" dirty="0"/>
                  <a:t>Randomization implies</a:t>
                </a:r>
                <a:br>
                  <a:rPr lang="en-US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=0∼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sup>
                      </m:sSup>
                    </m:oMath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=1∼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93CB4F5-6747-5EDA-6038-D2AC983B8A1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3478" t="-29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461991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A4510B6E-6D01-53DC-6ABA-8232ED466152}"/>
              </a:ext>
            </a:extLst>
          </p:cNvPr>
          <p:cNvGraphicFramePr/>
          <p:nvPr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BCEB70C-AAEE-3028-D611-021779E731E1}"/>
              </a:ext>
            </a:extLst>
          </p:cNvPr>
          <p:cNvSpPr/>
          <p:nvPr/>
        </p:nvSpPr>
        <p:spPr>
          <a:xfrm>
            <a:off x="4106333" y="1236130"/>
            <a:ext cx="6244167" cy="1214969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72FBD6-AE6A-9133-4F69-84D8C54CD121}"/>
              </a:ext>
            </a:extLst>
          </p:cNvPr>
          <p:cNvSpPr txBox="1"/>
          <p:nvPr/>
        </p:nvSpPr>
        <p:spPr>
          <a:xfrm>
            <a:off x="4969933" y="923977"/>
            <a:ext cx="4726550" cy="408623"/>
          </a:xfrm>
          <a:prstGeom prst="round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Linear Predictive Models and Statistical Inference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43A5474-8A26-3674-2F68-6CB0817ECA97}"/>
              </a:ext>
            </a:extLst>
          </p:cNvPr>
          <p:cNvSpPr/>
          <p:nvPr/>
        </p:nvSpPr>
        <p:spPr>
          <a:xfrm>
            <a:off x="4106332" y="2832100"/>
            <a:ext cx="6244167" cy="1214968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5616602-CB05-3404-90FD-3B74FCE46A4E}"/>
              </a:ext>
            </a:extLst>
          </p:cNvPr>
          <p:cNvSpPr txBox="1"/>
          <p:nvPr/>
        </p:nvSpPr>
        <p:spPr>
          <a:xfrm>
            <a:off x="5008332" y="2558940"/>
            <a:ext cx="4109523" cy="408623"/>
          </a:xfrm>
          <a:prstGeom prst="round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Causal Identification in Observational Data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A85F8D1-C801-04ED-CE9D-B551CE31EE96}"/>
              </a:ext>
            </a:extLst>
          </p:cNvPr>
          <p:cNvSpPr/>
          <p:nvPr/>
        </p:nvSpPr>
        <p:spPr>
          <a:xfrm>
            <a:off x="1924346" y="2832099"/>
            <a:ext cx="1788285" cy="2777067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AA65510-B30B-B667-097E-AD9B5A3797E9}"/>
              </a:ext>
            </a:extLst>
          </p:cNvPr>
          <p:cNvSpPr txBox="1"/>
          <p:nvPr/>
        </p:nvSpPr>
        <p:spPr>
          <a:xfrm>
            <a:off x="42333" y="3515120"/>
            <a:ext cx="1989667" cy="1328023"/>
          </a:xfrm>
          <a:prstGeom prst="round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+mj-lt"/>
              </a:rPr>
              <a:t>Non-Linear Predictive Models and Statistical Inference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162BA2E2-020E-3773-B6EE-2826901489CE}"/>
              </a:ext>
            </a:extLst>
          </p:cNvPr>
          <p:cNvSpPr/>
          <p:nvPr/>
        </p:nvSpPr>
        <p:spPr>
          <a:xfrm>
            <a:off x="4106332" y="4394198"/>
            <a:ext cx="6244167" cy="1214968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7F861B1-18ED-9DEC-88D6-1F7209F94171}"/>
              </a:ext>
            </a:extLst>
          </p:cNvPr>
          <p:cNvSpPr txBox="1"/>
          <p:nvPr/>
        </p:nvSpPr>
        <p:spPr>
          <a:xfrm>
            <a:off x="5932793" y="5579319"/>
            <a:ext cx="2260599" cy="408623"/>
          </a:xfrm>
          <a:prstGeom prst="round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Topics</a:t>
            </a:r>
          </a:p>
        </p:txBody>
      </p:sp>
    </p:spTree>
    <p:extLst>
      <p:ext uri="{BB962C8B-B14F-4D97-AF65-F5344CB8AC3E}">
        <p14:creationId xmlns:p14="http://schemas.microsoft.com/office/powerpoint/2010/main" val="14410952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93CB4F5-6747-5EDA-6038-D2AC983B8A1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1849" y="1709737"/>
                <a:ext cx="11043991" cy="3833457"/>
              </a:xfrm>
            </p:spPr>
            <p:txBody>
              <a:bodyPr>
                <a:normAutofit fontScale="90000"/>
              </a:bodyPr>
              <a:lstStyle/>
              <a:p>
                <a:pPr/>
                <a:r>
                  <a:rPr lang="en-US" dirty="0"/>
                  <a:t>Aggregate differences between groups</a:t>
                </a:r>
                <a:br>
                  <a:rPr lang="en-US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E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E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=0]</m:t>
                      </m:r>
                    </m:oMath>
                  </m:oMathPara>
                </a14:m>
                <a:br>
                  <a:rPr lang="en-US" dirty="0"/>
                </a:br>
                <a:br>
                  <a:rPr lang="en-US" dirty="0"/>
                </a:br>
                <a:r>
                  <a:rPr lang="en-US" dirty="0"/>
                  <a:t>Equal aggregate causal effect</a:t>
                </a:r>
                <a:br>
                  <a:rPr lang="en-US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93CB4F5-6747-5EDA-6038-D2AC983B8A1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1849" y="1709737"/>
                <a:ext cx="11043991" cy="3833457"/>
              </a:xfrm>
              <a:blipFill>
                <a:blip r:embed="rId2"/>
                <a:stretch>
                  <a:fillRect l="-2925" t="-8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104352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group of people posing for the camera&#10;&#10;Description automatically generated with medium confidence">
            <a:extLst>
              <a:ext uri="{FF2B5EF4-FFF2-40B4-BE49-F238E27FC236}">
                <a16:creationId xmlns:a16="http://schemas.microsoft.com/office/drawing/2014/main" id="{063A7DC8-3289-CA70-9764-3A3EDEA935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5333" y="4923313"/>
            <a:ext cx="2660099" cy="1781712"/>
          </a:xfrm>
          <a:prstGeom prst="rect">
            <a:avLst/>
          </a:prstGeom>
        </p:spPr>
      </p:pic>
      <p:pic>
        <p:nvPicPr>
          <p:cNvPr id="4" name="Picture 3" descr="A picture containing vector graphics&#10;&#10;Description automatically generated">
            <a:extLst>
              <a:ext uri="{FF2B5EF4-FFF2-40B4-BE49-F238E27FC236}">
                <a16:creationId xmlns:a16="http://schemas.microsoft.com/office/drawing/2014/main" id="{12BDD778-2871-2253-F370-AFB4F27929D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215"/>
          <a:stretch/>
        </p:blipFill>
        <p:spPr>
          <a:xfrm>
            <a:off x="2369249" y="1655992"/>
            <a:ext cx="2358067" cy="164670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00839A-4B6E-971E-2724-8DB255520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Historical Data</a:t>
            </a:r>
          </a:p>
        </p:txBody>
      </p:sp>
      <p:pic>
        <p:nvPicPr>
          <p:cNvPr id="1161" name="Graphic 1160" descr="Woman holding a laptop">
            <a:extLst>
              <a:ext uri="{FF2B5EF4-FFF2-40B4-BE49-F238E27FC236}">
                <a16:creationId xmlns:a16="http://schemas.microsoft.com/office/drawing/2014/main" id="{49F85423-7506-706B-16DE-03545A6164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17503" y="6259629"/>
            <a:ext cx="449981" cy="457200"/>
          </a:xfrm>
          <a:prstGeom prst="rect">
            <a:avLst/>
          </a:prstGeom>
        </p:spPr>
      </p:pic>
      <p:pic>
        <p:nvPicPr>
          <p:cNvPr id="1176" name="Graphic 1175" descr="Woman with a prosthetic arm">
            <a:extLst>
              <a:ext uri="{FF2B5EF4-FFF2-40B4-BE49-F238E27FC236}">
                <a16:creationId xmlns:a16="http://schemas.microsoft.com/office/drawing/2014/main" id="{97D7BF67-1464-E12A-1616-404B5A369BC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06948" y="6207968"/>
            <a:ext cx="435429" cy="457200"/>
          </a:xfrm>
          <a:prstGeom prst="rect">
            <a:avLst/>
          </a:prstGeom>
        </p:spPr>
      </p:pic>
      <p:sp>
        <p:nvSpPr>
          <p:cNvPr id="102" name="TextBox 101">
            <a:extLst>
              <a:ext uri="{FF2B5EF4-FFF2-40B4-BE49-F238E27FC236}">
                <a16:creationId xmlns:a16="http://schemas.microsoft.com/office/drawing/2014/main" id="{8EACF2A9-7D64-70A5-EC07-D3D5A51EB8B9}"/>
              </a:ext>
            </a:extLst>
          </p:cNvPr>
          <p:cNvSpPr txBox="1"/>
          <p:nvPr/>
        </p:nvSpPr>
        <p:spPr>
          <a:xfrm>
            <a:off x="-38126" y="6652244"/>
            <a:ext cx="4187906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Image Source: https://www.leadpages.com/blog/ab-testing-split-testing/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CFCC9BD-380B-8FA7-0973-BCC03C312C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6" t="30060" r="56926" b="23706"/>
          <a:stretch/>
        </p:blipFill>
        <p:spPr bwMode="auto">
          <a:xfrm>
            <a:off x="471886" y="2024011"/>
            <a:ext cx="1638706" cy="91828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4" name="Oval 103">
            <a:extLst>
              <a:ext uri="{FF2B5EF4-FFF2-40B4-BE49-F238E27FC236}">
                <a16:creationId xmlns:a16="http://schemas.microsoft.com/office/drawing/2014/main" id="{FD7A86AD-9DAD-B132-2E80-C1B8EC2B70FE}"/>
              </a:ext>
            </a:extLst>
          </p:cNvPr>
          <p:cNvSpPr/>
          <p:nvPr/>
        </p:nvSpPr>
        <p:spPr>
          <a:xfrm>
            <a:off x="1795285" y="1604572"/>
            <a:ext cx="640080" cy="640080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</a:rPr>
              <a:t>A</a:t>
            </a:r>
          </a:p>
        </p:txBody>
      </p:sp>
      <p:cxnSp>
        <p:nvCxnSpPr>
          <p:cNvPr id="1115" name="Straight Arrow Connector 1114">
            <a:extLst>
              <a:ext uri="{FF2B5EF4-FFF2-40B4-BE49-F238E27FC236}">
                <a16:creationId xmlns:a16="http://schemas.microsoft.com/office/drawing/2014/main" id="{43ACAEA0-745D-5703-B2D6-8C896809D3B0}"/>
              </a:ext>
            </a:extLst>
          </p:cNvPr>
          <p:cNvCxnSpPr>
            <a:cxnSpLocks/>
          </p:cNvCxnSpPr>
          <p:nvPr/>
        </p:nvCxnSpPr>
        <p:spPr>
          <a:xfrm>
            <a:off x="4988391" y="6156308"/>
            <a:ext cx="2006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6" name="Straight Arrow Connector 1115">
            <a:extLst>
              <a:ext uri="{FF2B5EF4-FFF2-40B4-BE49-F238E27FC236}">
                <a16:creationId xmlns:a16="http://schemas.microsoft.com/office/drawing/2014/main" id="{AFE73205-8D04-09E6-AB6E-57ACA40308C7}"/>
              </a:ext>
            </a:extLst>
          </p:cNvPr>
          <p:cNvCxnSpPr>
            <a:cxnSpLocks/>
          </p:cNvCxnSpPr>
          <p:nvPr/>
        </p:nvCxnSpPr>
        <p:spPr>
          <a:xfrm rot="16200000">
            <a:off x="4115266" y="5464989"/>
            <a:ext cx="2006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7" name="Rectangle 1116">
            <a:extLst>
              <a:ext uri="{FF2B5EF4-FFF2-40B4-BE49-F238E27FC236}">
                <a16:creationId xmlns:a16="http://schemas.microsoft.com/office/drawing/2014/main" id="{CC0C3762-FC25-83F9-7756-1CE48524C77B}"/>
              </a:ext>
            </a:extLst>
          </p:cNvPr>
          <p:cNvSpPr/>
          <p:nvPr/>
        </p:nvSpPr>
        <p:spPr>
          <a:xfrm>
            <a:off x="5118566" y="5501040"/>
            <a:ext cx="309486" cy="6560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8" name="Rectangle 1117">
            <a:extLst>
              <a:ext uri="{FF2B5EF4-FFF2-40B4-BE49-F238E27FC236}">
                <a16:creationId xmlns:a16="http://schemas.microsoft.com/office/drawing/2014/main" id="{932158FA-CD7A-33B1-9829-D67BB154EDDD}"/>
              </a:ext>
            </a:extLst>
          </p:cNvPr>
          <p:cNvSpPr/>
          <p:nvPr/>
        </p:nvSpPr>
        <p:spPr>
          <a:xfrm>
            <a:off x="5428052" y="5055260"/>
            <a:ext cx="309486" cy="110180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9" name="Rectangle 1118">
            <a:extLst>
              <a:ext uri="{FF2B5EF4-FFF2-40B4-BE49-F238E27FC236}">
                <a16:creationId xmlns:a16="http://schemas.microsoft.com/office/drawing/2014/main" id="{94897A34-3F15-0B3B-BE34-3BA2227B0CA3}"/>
              </a:ext>
            </a:extLst>
          </p:cNvPr>
          <p:cNvSpPr/>
          <p:nvPr/>
        </p:nvSpPr>
        <p:spPr>
          <a:xfrm>
            <a:off x="5748330" y="5700593"/>
            <a:ext cx="309486" cy="45647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0" name="Rectangle 1119">
            <a:extLst>
              <a:ext uri="{FF2B5EF4-FFF2-40B4-BE49-F238E27FC236}">
                <a16:creationId xmlns:a16="http://schemas.microsoft.com/office/drawing/2014/main" id="{61AFDDAC-A7CD-DA68-3039-9498D76C9A15}"/>
              </a:ext>
            </a:extLst>
          </p:cNvPr>
          <p:cNvSpPr/>
          <p:nvPr/>
        </p:nvSpPr>
        <p:spPr>
          <a:xfrm>
            <a:off x="6068608" y="5993353"/>
            <a:ext cx="309486" cy="16371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21" name="Graphic 1120" descr="Dollar with solid fill">
            <a:extLst>
              <a:ext uri="{FF2B5EF4-FFF2-40B4-BE49-F238E27FC236}">
                <a16:creationId xmlns:a16="http://schemas.microsoft.com/office/drawing/2014/main" id="{E5DF3D32-74B8-1A24-B3DD-88112C967B0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755355" y="6186414"/>
            <a:ext cx="309486" cy="309486"/>
          </a:xfrm>
          <a:prstGeom prst="rect">
            <a:avLst/>
          </a:prstGeom>
        </p:spPr>
      </p:pic>
      <p:sp>
        <p:nvSpPr>
          <p:cNvPr id="1122" name="TextBox 1121">
            <a:extLst>
              <a:ext uri="{FF2B5EF4-FFF2-40B4-BE49-F238E27FC236}">
                <a16:creationId xmlns:a16="http://schemas.microsoft.com/office/drawing/2014/main" id="{A6AEC2A8-6904-B86F-FA3D-344B4A893D3F}"/>
              </a:ext>
            </a:extLst>
          </p:cNvPr>
          <p:cNvSpPr txBox="1"/>
          <p:nvPr/>
        </p:nvSpPr>
        <p:spPr>
          <a:xfrm>
            <a:off x="4598667" y="4073974"/>
            <a:ext cx="1297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% of people</a:t>
            </a:r>
          </a:p>
        </p:txBody>
      </p:sp>
      <p:pic>
        <p:nvPicPr>
          <p:cNvPr id="1134" name="Picture 2">
            <a:extLst>
              <a:ext uri="{FF2B5EF4-FFF2-40B4-BE49-F238E27FC236}">
                <a16:creationId xmlns:a16="http://schemas.microsoft.com/office/drawing/2014/main" id="{B3D60234-9A6A-69A1-4C85-9A9D2702C3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37" t="30491" r="2936" b="24686"/>
          <a:stretch/>
        </p:blipFill>
        <p:spPr bwMode="auto">
          <a:xfrm>
            <a:off x="471886" y="4969562"/>
            <a:ext cx="1615716" cy="85304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135" name="Oval 1134">
            <a:extLst>
              <a:ext uri="{FF2B5EF4-FFF2-40B4-BE49-F238E27FC236}">
                <a16:creationId xmlns:a16="http://schemas.microsoft.com/office/drawing/2014/main" id="{F5ECA2AB-FA87-AB3C-4E84-3F1EFB01AD4C}"/>
              </a:ext>
            </a:extLst>
          </p:cNvPr>
          <p:cNvSpPr/>
          <p:nvPr/>
        </p:nvSpPr>
        <p:spPr>
          <a:xfrm>
            <a:off x="1790552" y="4594788"/>
            <a:ext cx="640080" cy="640080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</a:rPr>
              <a:t>B</a:t>
            </a:r>
          </a:p>
        </p:txBody>
      </p:sp>
      <p:cxnSp>
        <p:nvCxnSpPr>
          <p:cNvPr id="1139" name="Straight Arrow Connector 1138">
            <a:extLst>
              <a:ext uri="{FF2B5EF4-FFF2-40B4-BE49-F238E27FC236}">
                <a16:creationId xmlns:a16="http://schemas.microsoft.com/office/drawing/2014/main" id="{EB240DE5-409C-B8AF-6D48-51FC7E3A2115}"/>
              </a:ext>
            </a:extLst>
          </p:cNvPr>
          <p:cNvCxnSpPr>
            <a:cxnSpLocks/>
          </p:cNvCxnSpPr>
          <p:nvPr/>
        </p:nvCxnSpPr>
        <p:spPr>
          <a:xfrm>
            <a:off x="4839016" y="2985923"/>
            <a:ext cx="2006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0" name="Straight Arrow Connector 1139">
            <a:extLst>
              <a:ext uri="{FF2B5EF4-FFF2-40B4-BE49-F238E27FC236}">
                <a16:creationId xmlns:a16="http://schemas.microsoft.com/office/drawing/2014/main" id="{808934D2-2104-0FF0-5485-F27D95765186}"/>
              </a:ext>
            </a:extLst>
          </p:cNvPr>
          <p:cNvCxnSpPr>
            <a:cxnSpLocks/>
          </p:cNvCxnSpPr>
          <p:nvPr/>
        </p:nvCxnSpPr>
        <p:spPr>
          <a:xfrm rot="16200000">
            <a:off x="3965891" y="2294604"/>
            <a:ext cx="2006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1" name="Rectangle 1140">
            <a:extLst>
              <a:ext uri="{FF2B5EF4-FFF2-40B4-BE49-F238E27FC236}">
                <a16:creationId xmlns:a16="http://schemas.microsoft.com/office/drawing/2014/main" id="{42FE65F8-8EA5-5D1C-5228-3C27168FDFCC}"/>
              </a:ext>
            </a:extLst>
          </p:cNvPr>
          <p:cNvSpPr/>
          <p:nvPr/>
        </p:nvSpPr>
        <p:spPr>
          <a:xfrm>
            <a:off x="4969191" y="1682703"/>
            <a:ext cx="309486" cy="13039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2" name="Rectangle 1141">
            <a:extLst>
              <a:ext uri="{FF2B5EF4-FFF2-40B4-BE49-F238E27FC236}">
                <a16:creationId xmlns:a16="http://schemas.microsoft.com/office/drawing/2014/main" id="{9DC8C43A-2133-337F-88AB-FAD8B89A0B24}"/>
              </a:ext>
            </a:extLst>
          </p:cNvPr>
          <p:cNvSpPr/>
          <p:nvPr/>
        </p:nvSpPr>
        <p:spPr>
          <a:xfrm>
            <a:off x="5278677" y="2331661"/>
            <a:ext cx="309486" cy="65501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3" name="Rectangle 1142">
            <a:extLst>
              <a:ext uri="{FF2B5EF4-FFF2-40B4-BE49-F238E27FC236}">
                <a16:creationId xmlns:a16="http://schemas.microsoft.com/office/drawing/2014/main" id="{35E5D109-9DF0-4C0C-1EF4-D81DC4F78AAE}"/>
              </a:ext>
            </a:extLst>
          </p:cNvPr>
          <p:cNvSpPr/>
          <p:nvPr/>
        </p:nvSpPr>
        <p:spPr>
          <a:xfrm>
            <a:off x="5598955" y="2677890"/>
            <a:ext cx="309486" cy="308789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4" name="Rectangle 1143">
            <a:extLst>
              <a:ext uri="{FF2B5EF4-FFF2-40B4-BE49-F238E27FC236}">
                <a16:creationId xmlns:a16="http://schemas.microsoft.com/office/drawing/2014/main" id="{3531C893-A6AA-E51E-CB7F-C92A5CA3BBED}"/>
              </a:ext>
            </a:extLst>
          </p:cNvPr>
          <p:cNvSpPr/>
          <p:nvPr/>
        </p:nvSpPr>
        <p:spPr>
          <a:xfrm>
            <a:off x="5919233" y="2904694"/>
            <a:ext cx="309486" cy="8198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50" name="Graphic 1149" descr="Dollar with solid fill">
            <a:extLst>
              <a:ext uri="{FF2B5EF4-FFF2-40B4-BE49-F238E27FC236}">
                <a16:creationId xmlns:a16="http://schemas.microsoft.com/office/drawing/2014/main" id="{FBB13C45-590A-840D-E8F5-351EB5CF681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605980" y="3016029"/>
            <a:ext cx="309486" cy="309486"/>
          </a:xfrm>
          <a:prstGeom prst="rect">
            <a:avLst/>
          </a:prstGeom>
        </p:spPr>
      </p:pic>
      <p:sp>
        <p:nvSpPr>
          <p:cNvPr id="1158" name="TextBox 1157">
            <a:extLst>
              <a:ext uri="{FF2B5EF4-FFF2-40B4-BE49-F238E27FC236}">
                <a16:creationId xmlns:a16="http://schemas.microsoft.com/office/drawing/2014/main" id="{229B1505-46FF-BD43-647B-D97C3104BD8D}"/>
              </a:ext>
            </a:extLst>
          </p:cNvPr>
          <p:cNvSpPr txBox="1"/>
          <p:nvPr/>
        </p:nvSpPr>
        <p:spPr>
          <a:xfrm>
            <a:off x="4449292" y="903589"/>
            <a:ext cx="1297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% of people</a:t>
            </a:r>
          </a:p>
        </p:txBody>
      </p:sp>
      <p:sp>
        <p:nvSpPr>
          <p:cNvPr id="1068" name="Freeform: Shape 1067">
            <a:extLst>
              <a:ext uri="{FF2B5EF4-FFF2-40B4-BE49-F238E27FC236}">
                <a16:creationId xmlns:a16="http://schemas.microsoft.com/office/drawing/2014/main" id="{29DF647C-3E74-D1FD-E85C-D563812FCB88}"/>
              </a:ext>
            </a:extLst>
          </p:cNvPr>
          <p:cNvSpPr/>
          <p:nvPr/>
        </p:nvSpPr>
        <p:spPr>
          <a:xfrm>
            <a:off x="2260433" y="1426633"/>
            <a:ext cx="2619052" cy="2161173"/>
          </a:xfrm>
          <a:custGeom>
            <a:avLst/>
            <a:gdLst>
              <a:gd name="connsiteX0" fmla="*/ 958756 w 2619052"/>
              <a:gd name="connsiteY0" fmla="*/ 57701 h 2161173"/>
              <a:gd name="connsiteX1" fmla="*/ 282351 w 2619052"/>
              <a:gd name="connsiteY1" fmla="*/ 126594 h 2161173"/>
              <a:gd name="connsiteX2" fmla="*/ 219720 w 2619052"/>
              <a:gd name="connsiteY2" fmla="*/ 765422 h 2161173"/>
              <a:gd name="connsiteX3" fmla="*/ 515 w 2619052"/>
              <a:gd name="connsiteY3" fmla="*/ 1410512 h 2161173"/>
              <a:gd name="connsiteX4" fmla="*/ 288614 w 2619052"/>
              <a:gd name="connsiteY4" fmla="*/ 2155811 h 2161173"/>
              <a:gd name="connsiteX5" fmla="*/ 1184225 w 2619052"/>
              <a:gd name="connsiteY5" fmla="*/ 1761241 h 2161173"/>
              <a:gd name="connsiteX6" fmla="*/ 1829315 w 2619052"/>
              <a:gd name="connsiteY6" fmla="*/ 2068129 h 2161173"/>
              <a:gd name="connsiteX7" fmla="*/ 2530772 w 2619052"/>
              <a:gd name="connsiteY7" fmla="*/ 1379197 h 2161173"/>
              <a:gd name="connsiteX8" fmla="*/ 2612192 w 2619052"/>
              <a:gd name="connsiteY8" fmla="*/ 1028468 h 2161173"/>
              <a:gd name="connsiteX9" fmla="*/ 2562088 w 2619052"/>
              <a:gd name="connsiteY9" fmla="*/ 696529 h 2161173"/>
              <a:gd name="connsiteX10" fmla="*/ 2336619 w 2619052"/>
              <a:gd name="connsiteY10" fmla="*/ 402167 h 2161173"/>
              <a:gd name="connsiteX11" fmla="*/ 2054783 w 2619052"/>
              <a:gd name="connsiteY11" fmla="*/ 13860 h 2161173"/>
              <a:gd name="connsiteX12" fmla="*/ 1697792 w 2619052"/>
              <a:gd name="connsiteY12" fmla="*/ 82753 h 2161173"/>
              <a:gd name="connsiteX13" fmla="*/ 958756 w 2619052"/>
              <a:gd name="connsiteY13" fmla="*/ 57701 h 2161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19052" h="2161173">
                <a:moveTo>
                  <a:pt x="958756" y="57701"/>
                </a:moveTo>
                <a:cubicBezTo>
                  <a:pt x="722849" y="65008"/>
                  <a:pt x="405524" y="8641"/>
                  <a:pt x="282351" y="126594"/>
                </a:cubicBezTo>
                <a:cubicBezTo>
                  <a:pt x="159178" y="244547"/>
                  <a:pt x="266693" y="551436"/>
                  <a:pt x="219720" y="765422"/>
                </a:cubicBezTo>
                <a:cubicBezTo>
                  <a:pt x="172747" y="979408"/>
                  <a:pt x="-10967" y="1178781"/>
                  <a:pt x="515" y="1410512"/>
                </a:cubicBezTo>
                <a:cubicBezTo>
                  <a:pt x="11997" y="1642244"/>
                  <a:pt x="91329" y="2097356"/>
                  <a:pt x="288614" y="2155811"/>
                </a:cubicBezTo>
                <a:cubicBezTo>
                  <a:pt x="485899" y="2214266"/>
                  <a:pt x="927442" y="1775855"/>
                  <a:pt x="1184225" y="1761241"/>
                </a:cubicBezTo>
                <a:cubicBezTo>
                  <a:pt x="1441008" y="1746627"/>
                  <a:pt x="1604891" y="2131803"/>
                  <a:pt x="1829315" y="2068129"/>
                </a:cubicBezTo>
                <a:cubicBezTo>
                  <a:pt x="2053739" y="2004455"/>
                  <a:pt x="2400293" y="1552474"/>
                  <a:pt x="2530772" y="1379197"/>
                </a:cubicBezTo>
                <a:cubicBezTo>
                  <a:pt x="2661252" y="1205920"/>
                  <a:pt x="2606973" y="1142246"/>
                  <a:pt x="2612192" y="1028468"/>
                </a:cubicBezTo>
                <a:cubicBezTo>
                  <a:pt x="2617411" y="914690"/>
                  <a:pt x="2608017" y="800912"/>
                  <a:pt x="2562088" y="696529"/>
                </a:cubicBezTo>
                <a:cubicBezTo>
                  <a:pt x="2516159" y="592146"/>
                  <a:pt x="2421170" y="515945"/>
                  <a:pt x="2336619" y="402167"/>
                </a:cubicBezTo>
                <a:cubicBezTo>
                  <a:pt x="2252068" y="288389"/>
                  <a:pt x="2161254" y="67096"/>
                  <a:pt x="2054783" y="13860"/>
                </a:cubicBezTo>
                <a:cubicBezTo>
                  <a:pt x="1948312" y="-39376"/>
                  <a:pt x="1877332" y="77534"/>
                  <a:pt x="1697792" y="82753"/>
                </a:cubicBezTo>
                <a:cubicBezTo>
                  <a:pt x="1518252" y="87972"/>
                  <a:pt x="1194663" y="50394"/>
                  <a:pt x="958756" y="57701"/>
                </a:cubicBezTo>
                <a:close/>
              </a:path>
            </a:pathLst>
          </a:cu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EAB2F4C-7723-0CB7-C366-4D3E76F070BA}"/>
                  </a:ext>
                </a:extLst>
              </p:cNvPr>
              <p:cNvSpPr txBox="1"/>
              <p:nvPr/>
            </p:nvSpPr>
            <p:spPr>
              <a:xfrm>
                <a:off x="5282034" y="1655992"/>
                <a:ext cx="72635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∣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>
                  <a:latin typeface="+mj-lt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EAB2F4C-7723-0CB7-C366-4D3E76F070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2034" y="1655992"/>
                <a:ext cx="726353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382219E-01F8-550B-2607-338F368F8AEE}"/>
                  </a:ext>
                </a:extLst>
              </p:cNvPr>
              <p:cNvSpPr txBox="1"/>
              <p:nvPr/>
            </p:nvSpPr>
            <p:spPr>
              <a:xfrm>
                <a:off x="4600790" y="6409870"/>
                <a:ext cx="26453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=20$</m:t>
                    </m:r>
                  </m:oMath>
                </a14:m>
                <a:r>
                  <a:rPr lang="en-US" dirty="0">
                    <a:latin typeface="+mj-lt"/>
                  </a:rPr>
                  <a:t> (average spend)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382219E-01F8-550B-2607-338F368F8A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0790" y="6409870"/>
                <a:ext cx="2645340" cy="369332"/>
              </a:xfrm>
              <a:prstGeom prst="rect">
                <a:avLst/>
              </a:prstGeom>
              <a:blipFill>
                <a:blip r:embed="rId12"/>
                <a:stretch>
                  <a:fillRect t="-8197" r="-1382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E85A42B-EFDE-76B0-3BE4-D5D75B43A8E8}"/>
                  </a:ext>
                </a:extLst>
              </p:cNvPr>
              <p:cNvSpPr txBox="1"/>
              <p:nvPr/>
            </p:nvSpPr>
            <p:spPr>
              <a:xfrm>
                <a:off x="4449292" y="3376915"/>
                <a:ext cx="26409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=10$</m:t>
                    </m:r>
                  </m:oMath>
                </a14:m>
                <a:r>
                  <a:rPr lang="en-US" dirty="0">
                    <a:latin typeface="+mj-lt"/>
                  </a:rPr>
                  <a:t> (average spend)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E85A42B-EFDE-76B0-3BE4-D5D75B43A8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9292" y="3376915"/>
                <a:ext cx="2640916" cy="369332"/>
              </a:xfrm>
              <a:prstGeom prst="rect">
                <a:avLst/>
              </a:prstGeom>
              <a:blipFill>
                <a:blip r:embed="rId13"/>
                <a:stretch>
                  <a:fillRect t="-9836" r="-1386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E7952BAF-EE2F-EF4D-A6E4-1B43EE502FA9}"/>
              </a:ext>
            </a:extLst>
          </p:cNvPr>
          <p:cNvSpPr txBox="1"/>
          <p:nvPr/>
        </p:nvSpPr>
        <p:spPr>
          <a:xfrm>
            <a:off x="3321569" y="1203789"/>
            <a:ext cx="948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Group 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C53D25B-F554-A36A-7F0F-A4AC713D3D76}"/>
              </a:ext>
            </a:extLst>
          </p:cNvPr>
          <p:cNvSpPr txBox="1"/>
          <p:nvPr/>
        </p:nvSpPr>
        <p:spPr>
          <a:xfrm>
            <a:off x="3322931" y="4448046"/>
            <a:ext cx="941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Group B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EEAE133-E535-1515-AC30-42F3ED13D524}"/>
                  </a:ext>
                </a:extLst>
              </p:cNvPr>
              <p:cNvSpPr txBox="1"/>
              <p:nvPr/>
            </p:nvSpPr>
            <p:spPr>
              <a:xfrm>
                <a:off x="5286028" y="4638490"/>
                <a:ext cx="7367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∣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dirty="0">
                  <a:latin typeface="+mj-lt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EEAE133-E535-1515-AC30-42F3ED13D5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6028" y="4638490"/>
                <a:ext cx="736740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878557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group of people posing for the camera&#10;&#10;Description automatically generated with medium confidence">
            <a:extLst>
              <a:ext uri="{FF2B5EF4-FFF2-40B4-BE49-F238E27FC236}">
                <a16:creationId xmlns:a16="http://schemas.microsoft.com/office/drawing/2014/main" id="{063A7DC8-3289-CA70-9764-3A3EDEA935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5333" y="4923313"/>
            <a:ext cx="2660099" cy="1781712"/>
          </a:xfrm>
          <a:prstGeom prst="rect">
            <a:avLst/>
          </a:prstGeom>
        </p:spPr>
      </p:pic>
      <p:pic>
        <p:nvPicPr>
          <p:cNvPr id="4" name="Picture 3" descr="A picture containing vector graphics&#10;&#10;Description automatically generated">
            <a:extLst>
              <a:ext uri="{FF2B5EF4-FFF2-40B4-BE49-F238E27FC236}">
                <a16:creationId xmlns:a16="http://schemas.microsoft.com/office/drawing/2014/main" id="{12BDD778-2871-2253-F370-AFB4F27929D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62"/>
          <a:stretch/>
        </p:blipFill>
        <p:spPr>
          <a:xfrm>
            <a:off x="2369249" y="1525726"/>
            <a:ext cx="2358067" cy="17769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00839A-4B6E-971E-2724-8DB255520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Historical Data</a:t>
            </a:r>
          </a:p>
        </p:txBody>
      </p:sp>
      <p:pic>
        <p:nvPicPr>
          <p:cNvPr id="1161" name="Graphic 1160" descr="Woman holding a laptop">
            <a:extLst>
              <a:ext uri="{FF2B5EF4-FFF2-40B4-BE49-F238E27FC236}">
                <a16:creationId xmlns:a16="http://schemas.microsoft.com/office/drawing/2014/main" id="{49F85423-7506-706B-16DE-03545A6164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17503" y="6259629"/>
            <a:ext cx="449981" cy="457200"/>
          </a:xfrm>
          <a:prstGeom prst="rect">
            <a:avLst/>
          </a:prstGeom>
        </p:spPr>
      </p:pic>
      <p:pic>
        <p:nvPicPr>
          <p:cNvPr id="1176" name="Graphic 1175" descr="Woman with a prosthetic arm">
            <a:extLst>
              <a:ext uri="{FF2B5EF4-FFF2-40B4-BE49-F238E27FC236}">
                <a16:creationId xmlns:a16="http://schemas.microsoft.com/office/drawing/2014/main" id="{97D7BF67-1464-E12A-1616-404B5A369BC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06948" y="6207968"/>
            <a:ext cx="435429" cy="457200"/>
          </a:xfrm>
          <a:prstGeom prst="rect">
            <a:avLst/>
          </a:prstGeom>
        </p:spPr>
      </p:pic>
      <p:sp>
        <p:nvSpPr>
          <p:cNvPr id="102" name="TextBox 101">
            <a:extLst>
              <a:ext uri="{FF2B5EF4-FFF2-40B4-BE49-F238E27FC236}">
                <a16:creationId xmlns:a16="http://schemas.microsoft.com/office/drawing/2014/main" id="{8EACF2A9-7D64-70A5-EC07-D3D5A51EB8B9}"/>
              </a:ext>
            </a:extLst>
          </p:cNvPr>
          <p:cNvSpPr txBox="1"/>
          <p:nvPr/>
        </p:nvSpPr>
        <p:spPr>
          <a:xfrm>
            <a:off x="-38126" y="6652244"/>
            <a:ext cx="4187906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Image Source: https://www.leadpages.com/blog/ab-testing-split-testing/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CFCC9BD-380B-8FA7-0973-BCC03C312C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6" t="30060" r="56926" b="23706"/>
          <a:stretch/>
        </p:blipFill>
        <p:spPr bwMode="auto">
          <a:xfrm>
            <a:off x="471886" y="2024011"/>
            <a:ext cx="1638706" cy="91828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4" name="Oval 103">
            <a:extLst>
              <a:ext uri="{FF2B5EF4-FFF2-40B4-BE49-F238E27FC236}">
                <a16:creationId xmlns:a16="http://schemas.microsoft.com/office/drawing/2014/main" id="{FD7A86AD-9DAD-B132-2E80-C1B8EC2B70FE}"/>
              </a:ext>
            </a:extLst>
          </p:cNvPr>
          <p:cNvSpPr/>
          <p:nvPr/>
        </p:nvSpPr>
        <p:spPr>
          <a:xfrm>
            <a:off x="1795285" y="1604572"/>
            <a:ext cx="640080" cy="640080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</a:rPr>
              <a:t>A</a:t>
            </a:r>
          </a:p>
        </p:txBody>
      </p:sp>
      <p:cxnSp>
        <p:nvCxnSpPr>
          <p:cNvPr id="1115" name="Straight Arrow Connector 1114">
            <a:extLst>
              <a:ext uri="{FF2B5EF4-FFF2-40B4-BE49-F238E27FC236}">
                <a16:creationId xmlns:a16="http://schemas.microsoft.com/office/drawing/2014/main" id="{43ACAEA0-745D-5703-B2D6-8C896809D3B0}"/>
              </a:ext>
            </a:extLst>
          </p:cNvPr>
          <p:cNvCxnSpPr>
            <a:cxnSpLocks/>
          </p:cNvCxnSpPr>
          <p:nvPr/>
        </p:nvCxnSpPr>
        <p:spPr>
          <a:xfrm>
            <a:off x="4988391" y="6156308"/>
            <a:ext cx="2006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6" name="Straight Arrow Connector 1115">
            <a:extLst>
              <a:ext uri="{FF2B5EF4-FFF2-40B4-BE49-F238E27FC236}">
                <a16:creationId xmlns:a16="http://schemas.microsoft.com/office/drawing/2014/main" id="{AFE73205-8D04-09E6-AB6E-57ACA40308C7}"/>
              </a:ext>
            </a:extLst>
          </p:cNvPr>
          <p:cNvCxnSpPr>
            <a:cxnSpLocks/>
          </p:cNvCxnSpPr>
          <p:nvPr/>
        </p:nvCxnSpPr>
        <p:spPr>
          <a:xfrm rot="16200000">
            <a:off x="4115266" y="5464989"/>
            <a:ext cx="2006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7" name="Rectangle 1116">
            <a:extLst>
              <a:ext uri="{FF2B5EF4-FFF2-40B4-BE49-F238E27FC236}">
                <a16:creationId xmlns:a16="http://schemas.microsoft.com/office/drawing/2014/main" id="{CC0C3762-FC25-83F9-7756-1CE48524C77B}"/>
              </a:ext>
            </a:extLst>
          </p:cNvPr>
          <p:cNvSpPr/>
          <p:nvPr/>
        </p:nvSpPr>
        <p:spPr>
          <a:xfrm>
            <a:off x="5118566" y="5501040"/>
            <a:ext cx="309486" cy="6560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8" name="Rectangle 1117">
            <a:extLst>
              <a:ext uri="{FF2B5EF4-FFF2-40B4-BE49-F238E27FC236}">
                <a16:creationId xmlns:a16="http://schemas.microsoft.com/office/drawing/2014/main" id="{932158FA-CD7A-33B1-9829-D67BB154EDDD}"/>
              </a:ext>
            </a:extLst>
          </p:cNvPr>
          <p:cNvSpPr/>
          <p:nvPr/>
        </p:nvSpPr>
        <p:spPr>
          <a:xfrm>
            <a:off x="5428052" y="5055260"/>
            <a:ext cx="309486" cy="110180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9" name="Rectangle 1118">
            <a:extLst>
              <a:ext uri="{FF2B5EF4-FFF2-40B4-BE49-F238E27FC236}">
                <a16:creationId xmlns:a16="http://schemas.microsoft.com/office/drawing/2014/main" id="{94897A34-3F15-0B3B-BE34-3BA2227B0CA3}"/>
              </a:ext>
            </a:extLst>
          </p:cNvPr>
          <p:cNvSpPr/>
          <p:nvPr/>
        </p:nvSpPr>
        <p:spPr>
          <a:xfrm>
            <a:off x="5748330" y="5700593"/>
            <a:ext cx="309486" cy="45647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0" name="Rectangle 1119">
            <a:extLst>
              <a:ext uri="{FF2B5EF4-FFF2-40B4-BE49-F238E27FC236}">
                <a16:creationId xmlns:a16="http://schemas.microsoft.com/office/drawing/2014/main" id="{61AFDDAC-A7CD-DA68-3039-9498D76C9A15}"/>
              </a:ext>
            </a:extLst>
          </p:cNvPr>
          <p:cNvSpPr/>
          <p:nvPr/>
        </p:nvSpPr>
        <p:spPr>
          <a:xfrm>
            <a:off x="6068608" y="5993353"/>
            <a:ext cx="309486" cy="16371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21" name="Graphic 1120" descr="Dollar with solid fill">
            <a:extLst>
              <a:ext uri="{FF2B5EF4-FFF2-40B4-BE49-F238E27FC236}">
                <a16:creationId xmlns:a16="http://schemas.microsoft.com/office/drawing/2014/main" id="{E5DF3D32-74B8-1A24-B3DD-88112C967B0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755355" y="6186414"/>
            <a:ext cx="309486" cy="309486"/>
          </a:xfrm>
          <a:prstGeom prst="rect">
            <a:avLst/>
          </a:prstGeom>
        </p:spPr>
      </p:pic>
      <p:sp>
        <p:nvSpPr>
          <p:cNvPr id="1122" name="TextBox 1121">
            <a:extLst>
              <a:ext uri="{FF2B5EF4-FFF2-40B4-BE49-F238E27FC236}">
                <a16:creationId xmlns:a16="http://schemas.microsoft.com/office/drawing/2014/main" id="{A6AEC2A8-6904-B86F-FA3D-344B4A893D3F}"/>
              </a:ext>
            </a:extLst>
          </p:cNvPr>
          <p:cNvSpPr txBox="1"/>
          <p:nvPr/>
        </p:nvSpPr>
        <p:spPr>
          <a:xfrm>
            <a:off x="4598667" y="4073974"/>
            <a:ext cx="1297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% of people</a:t>
            </a:r>
          </a:p>
        </p:txBody>
      </p:sp>
      <p:pic>
        <p:nvPicPr>
          <p:cNvPr id="1134" name="Picture 2">
            <a:extLst>
              <a:ext uri="{FF2B5EF4-FFF2-40B4-BE49-F238E27FC236}">
                <a16:creationId xmlns:a16="http://schemas.microsoft.com/office/drawing/2014/main" id="{B3D60234-9A6A-69A1-4C85-9A9D2702C3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37" t="30491" r="2936" b="24686"/>
          <a:stretch/>
        </p:blipFill>
        <p:spPr bwMode="auto">
          <a:xfrm>
            <a:off x="471886" y="4969562"/>
            <a:ext cx="1615716" cy="85304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135" name="Oval 1134">
            <a:extLst>
              <a:ext uri="{FF2B5EF4-FFF2-40B4-BE49-F238E27FC236}">
                <a16:creationId xmlns:a16="http://schemas.microsoft.com/office/drawing/2014/main" id="{F5ECA2AB-FA87-AB3C-4E84-3F1EFB01AD4C}"/>
              </a:ext>
            </a:extLst>
          </p:cNvPr>
          <p:cNvSpPr/>
          <p:nvPr/>
        </p:nvSpPr>
        <p:spPr>
          <a:xfrm>
            <a:off x="1790552" y="4594788"/>
            <a:ext cx="640080" cy="640080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</a:rPr>
              <a:t>B</a:t>
            </a:r>
          </a:p>
        </p:txBody>
      </p:sp>
      <p:cxnSp>
        <p:nvCxnSpPr>
          <p:cNvPr id="1139" name="Straight Arrow Connector 1138">
            <a:extLst>
              <a:ext uri="{FF2B5EF4-FFF2-40B4-BE49-F238E27FC236}">
                <a16:creationId xmlns:a16="http://schemas.microsoft.com/office/drawing/2014/main" id="{EB240DE5-409C-B8AF-6D48-51FC7E3A2115}"/>
              </a:ext>
            </a:extLst>
          </p:cNvPr>
          <p:cNvCxnSpPr>
            <a:cxnSpLocks/>
          </p:cNvCxnSpPr>
          <p:nvPr/>
        </p:nvCxnSpPr>
        <p:spPr>
          <a:xfrm>
            <a:off x="4839016" y="2985923"/>
            <a:ext cx="2006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0" name="Straight Arrow Connector 1139">
            <a:extLst>
              <a:ext uri="{FF2B5EF4-FFF2-40B4-BE49-F238E27FC236}">
                <a16:creationId xmlns:a16="http://schemas.microsoft.com/office/drawing/2014/main" id="{808934D2-2104-0FF0-5485-F27D95765186}"/>
              </a:ext>
            </a:extLst>
          </p:cNvPr>
          <p:cNvCxnSpPr>
            <a:cxnSpLocks/>
          </p:cNvCxnSpPr>
          <p:nvPr/>
        </p:nvCxnSpPr>
        <p:spPr>
          <a:xfrm rot="16200000">
            <a:off x="3965891" y="2294604"/>
            <a:ext cx="2006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1" name="Rectangle 1140">
            <a:extLst>
              <a:ext uri="{FF2B5EF4-FFF2-40B4-BE49-F238E27FC236}">
                <a16:creationId xmlns:a16="http://schemas.microsoft.com/office/drawing/2014/main" id="{42FE65F8-8EA5-5D1C-5228-3C27168FDFCC}"/>
              </a:ext>
            </a:extLst>
          </p:cNvPr>
          <p:cNvSpPr/>
          <p:nvPr/>
        </p:nvSpPr>
        <p:spPr>
          <a:xfrm>
            <a:off x="4969191" y="1682703"/>
            <a:ext cx="309486" cy="13039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2" name="Rectangle 1141">
            <a:extLst>
              <a:ext uri="{FF2B5EF4-FFF2-40B4-BE49-F238E27FC236}">
                <a16:creationId xmlns:a16="http://schemas.microsoft.com/office/drawing/2014/main" id="{9DC8C43A-2133-337F-88AB-FAD8B89A0B24}"/>
              </a:ext>
            </a:extLst>
          </p:cNvPr>
          <p:cNvSpPr/>
          <p:nvPr/>
        </p:nvSpPr>
        <p:spPr>
          <a:xfrm>
            <a:off x="5278677" y="2331661"/>
            <a:ext cx="309486" cy="65501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3" name="Rectangle 1142">
            <a:extLst>
              <a:ext uri="{FF2B5EF4-FFF2-40B4-BE49-F238E27FC236}">
                <a16:creationId xmlns:a16="http://schemas.microsoft.com/office/drawing/2014/main" id="{35E5D109-9DF0-4C0C-1EF4-D81DC4F78AAE}"/>
              </a:ext>
            </a:extLst>
          </p:cNvPr>
          <p:cNvSpPr/>
          <p:nvPr/>
        </p:nvSpPr>
        <p:spPr>
          <a:xfrm>
            <a:off x="5598955" y="2677890"/>
            <a:ext cx="309486" cy="308789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4" name="Rectangle 1143">
            <a:extLst>
              <a:ext uri="{FF2B5EF4-FFF2-40B4-BE49-F238E27FC236}">
                <a16:creationId xmlns:a16="http://schemas.microsoft.com/office/drawing/2014/main" id="{3531C893-A6AA-E51E-CB7F-C92A5CA3BBED}"/>
              </a:ext>
            </a:extLst>
          </p:cNvPr>
          <p:cNvSpPr/>
          <p:nvPr/>
        </p:nvSpPr>
        <p:spPr>
          <a:xfrm>
            <a:off x="5919233" y="2904694"/>
            <a:ext cx="309486" cy="8198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50" name="Graphic 1149" descr="Dollar with solid fill">
            <a:extLst>
              <a:ext uri="{FF2B5EF4-FFF2-40B4-BE49-F238E27FC236}">
                <a16:creationId xmlns:a16="http://schemas.microsoft.com/office/drawing/2014/main" id="{FBB13C45-590A-840D-E8F5-351EB5CF681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605980" y="3016029"/>
            <a:ext cx="309486" cy="309486"/>
          </a:xfrm>
          <a:prstGeom prst="rect">
            <a:avLst/>
          </a:prstGeom>
        </p:spPr>
      </p:pic>
      <p:sp>
        <p:nvSpPr>
          <p:cNvPr id="1158" name="TextBox 1157">
            <a:extLst>
              <a:ext uri="{FF2B5EF4-FFF2-40B4-BE49-F238E27FC236}">
                <a16:creationId xmlns:a16="http://schemas.microsoft.com/office/drawing/2014/main" id="{229B1505-46FF-BD43-647B-D97C3104BD8D}"/>
              </a:ext>
            </a:extLst>
          </p:cNvPr>
          <p:cNvSpPr txBox="1"/>
          <p:nvPr/>
        </p:nvSpPr>
        <p:spPr>
          <a:xfrm>
            <a:off x="4449292" y="903589"/>
            <a:ext cx="1297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% of people</a:t>
            </a:r>
          </a:p>
        </p:txBody>
      </p:sp>
      <p:sp>
        <p:nvSpPr>
          <p:cNvPr id="1054" name="TextBox 1053">
            <a:extLst>
              <a:ext uri="{FF2B5EF4-FFF2-40B4-BE49-F238E27FC236}">
                <a16:creationId xmlns:a16="http://schemas.microsoft.com/office/drawing/2014/main" id="{54573D3B-4AFC-D3ED-D64F-A6D5D65B0A4B}"/>
              </a:ext>
            </a:extLst>
          </p:cNvPr>
          <p:cNvSpPr txBox="1"/>
          <p:nvPr/>
        </p:nvSpPr>
        <p:spPr>
          <a:xfrm>
            <a:off x="7616806" y="4461688"/>
            <a:ext cx="2468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Counterfactual Outcome</a:t>
            </a:r>
          </a:p>
        </p:txBody>
      </p:sp>
      <p:sp>
        <p:nvSpPr>
          <p:cNvPr id="1068" name="Freeform: Shape 1067">
            <a:extLst>
              <a:ext uri="{FF2B5EF4-FFF2-40B4-BE49-F238E27FC236}">
                <a16:creationId xmlns:a16="http://schemas.microsoft.com/office/drawing/2014/main" id="{29DF647C-3E74-D1FD-E85C-D563812FCB88}"/>
              </a:ext>
            </a:extLst>
          </p:cNvPr>
          <p:cNvSpPr/>
          <p:nvPr/>
        </p:nvSpPr>
        <p:spPr>
          <a:xfrm>
            <a:off x="2260433" y="1426633"/>
            <a:ext cx="2619052" cy="2161173"/>
          </a:xfrm>
          <a:custGeom>
            <a:avLst/>
            <a:gdLst>
              <a:gd name="connsiteX0" fmla="*/ 958756 w 2619052"/>
              <a:gd name="connsiteY0" fmla="*/ 57701 h 2161173"/>
              <a:gd name="connsiteX1" fmla="*/ 282351 w 2619052"/>
              <a:gd name="connsiteY1" fmla="*/ 126594 h 2161173"/>
              <a:gd name="connsiteX2" fmla="*/ 219720 w 2619052"/>
              <a:gd name="connsiteY2" fmla="*/ 765422 h 2161173"/>
              <a:gd name="connsiteX3" fmla="*/ 515 w 2619052"/>
              <a:gd name="connsiteY3" fmla="*/ 1410512 h 2161173"/>
              <a:gd name="connsiteX4" fmla="*/ 288614 w 2619052"/>
              <a:gd name="connsiteY4" fmla="*/ 2155811 h 2161173"/>
              <a:gd name="connsiteX5" fmla="*/ 1184225 w 2619052"/>
              <a:gd name="connsiteY5" fmla="*/ 1761241 h 2161173"/>
              <a:gd name="connsiteX6" fmla="*/ 1829315 w 2619052"/>
              <a:gd name="connsiteY6" fmla="*/ 2068129 h 2161173"/>
              <a:gd name="connsiteX7" fmla="*/ 2530772 w 2619052"/>
              <a:gd name="connsiteY7" fmla="*/ 1379197 h 2161173"/>
              <a:gd name="connsiteX8" fmla="*/ 2612192 w 2619052"/>
              <a:gd name="connsiteY8" fmla="*/ 1028468 h 2161173"/>
              <a:gd name="connsiteX9" fmla="*/ 2562088 w 2619052"/>
              <a:gd name="connsiteY9" fmla="*/ 696529 h 2161173"/>
              <a:gd name="connsiteX10" fmla="*/ 2336619 w 2619052"/>
              <a:gd name="connsiteY10" fmla="*/ 402167 h 2161173"/>
              <a:gd name="connsiteX11" fmla="*/ 2054783 w 2619052"/>
              <a:gd name="connsiteY11" fmla="*/ 13860 h 2161173"/>
              <a:gd name="connsiteX12" fmla="*/ 1697792 w 2619052"/>
              <a:gd name="connsiteY12" fmla="*/ 82753 h 2161173"/>
              <a:gd name="connsiteX13" fmla="*/ 958756 w 2619052"/>
              <a:gd name="connsiteY13" fmla="*/ 57701 h 2161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19052" h="2161173">
                <a:moveTo>
                  <a:pt x="958756" y="57701"/>
                </a:moveTo>
                <a:cubicBezTo>
                  <a:pt x="722849" y="65008"/>
                  <a:pt x="405524" y="8641"/>
                  <a:pt x="282351" y="126594"/>
                </a:cubicBezTo>
                <a:cubicBezTo>
                  <a:pt x="159178" y="244547"/>
                  <a:pt x="266693" y="551436"/>
                  <a:pt x="219720" y="765422"/>
                </a:cubicBezTo>
                <a:cubicBezTo>
                  <a:pt x="172747" y="979408"/>
                  <a:pt x="-10967" y="1178781"/>
                  <a:pt x="515" y="1410512"/>
                </a:cubicBezTo>
                <a:cubicBezTo>
                  <a:pt x="11997" y="1642244"/>
                  <a:pt x="91329" y="2097356"/>
                  <a:pt x="288614" y="2155811"/>
                </a:cubicBezTo>
                <a:cubicBezTo>
                  <a:pt x="485899" y="2214266"/>
                  <a:pt x="927442" y="1775855"/>
                  <a:pt x="1184225" y="1761241"/>
                </a:cubicBezTo>
                <a:cubicBezTo>
                  <a:pt x="1441008" y="1746627"/>
                  <a:pt x="1604891" y="2131803"/>
                  <a:pt x="1829315" y="2068129"/>
                </a:cubicBezTo>
                <a:cubicBezTo>
                  <a:pt x="2053739" y="2004455"/>
                  <a:pt x="2400293" y="1552474"/>
                  <a:pt x="2530772" y="1379197"/>
                </a:cubicBezTo>
                <a:cubicBezTo>
                  <a:pt x="2661252" y="1205920"/>
                  <a:pt x="2606973" y="1142246"/>
                  <a:pt x="2612192" y="1028468"/>
                </a:cubicBezTo>
                <a:cubicBezTo>
                  <a:pt x="2617411" y="914690"/>
                  <a:pt x="2608017" y="800912"/>
                  <a:pt x="2562088" y="696529"/>
                </a:cubicBezTo>
                <a:cubicBezTo>
                  <a:pt x="2516159" y="592146"/>
                  <a:pt x="2421170" y="515945"/>
                  <a:pt x="2336619" y="402167"/>
                </a:cubicBezTo>
                <a:cubicBezTo>
                  <a:pt x="2252068" y="288389"/>
                  <a:pt x="2161254" y="67096"/>
                  <a:pt x="2054783" y="13860"/>
                </a:cubicBezTo>
                <a:cubicBezTo>
                  <a:pt x="1948312" y="-39376"/>
                  <a:pt x="1877332" y="77534"/>
                  <a:pt x="1697792" y="82753"/>
                </a:cubicBezTo>
                <a:cubicBezTo>
                  <a:pt x="1518252" y="87972"/>
                  <a:pt x="1194663" y="50394"/>
                  <a:pt x="958756" y="57701"/>
                </a:cubicBezTo>
                <a:close/>
              </a:path>
            </a:pathLst>
          </a:cu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9" name="Freeform: Shape 1068">
            <a:extLst>
              <a:ext uri="{FF2B5EF4-FFF2-40B4-BE49-F238E27FC236}">
                <a16:creationId xmlns:a16="http://schemas.microsoft.com/office/drawing/2014/main" id="{765102BB-2B6C-722E-7C9C-7DB61E9B0530}"/>
              </a:ext>
            </a:extLst>
          </p:cNvPr>
          <p:cNvSpPr/>
          <p:nvPr/>
        </p:nvSpPr>
        <p:spPr>
          <a:xfrm>
            <a:off x="7474163" y="4717364"/>
            <a:ext cx="2619052" cy="2161173"/>
          </a:xfrm>
          <a:custGeom>
            <a:avLst/>
            <a:gdLst>
              <a:gd name="connsiteX0" fmla="*/ 958756 w 2619052"/>
              <a:gd name="connsiteY0" fmla="*/ 57701 h 2161173"/>
              <a:gd name="connsiteX1" fmla="*/ 282351 w 2619052"/>
              <a:gd name="connsiteY1" fmla="*/ 126594 h 2161173"/>
              <a:gd name="connsiteX2" fmla="*/ 219720 w 2619052"/>
              <a:gd name="connsiteY2" fmla="*/ 765422 h 2161173"/>
              <a:gd name="connsiteX3" fmla="*/ 515 w 2619052"/>
              <a:gd name="connsiteY3" fmla="*/ 1410512 h 2161173"/>
              <a:gd name="connsiteX4" fmla="*/ 288614 w 2619052"/>
              <a:gd name="connsiteY4" fmla="*/ 2155811 h 2161173"/>
              <a:gd name="connsiteX5" fmla="*/ 1184225 w 2619052"/>
              <a:gd name="connsiteY5" fmla="*/ 1761241 h 2161173"/>
              <a:gd name="connsiteX6" fmla="*/ 1829315 w 2619052"/>
              <a:gd name="connsiteY6" fmla="*/ 2068129 h 2161173"/>
              <a:gd name="connsiteX7" fmla="*/ 2530772 w 2619052"/>
              <a:gd name="connsiteY7" fmla="*/ 1379197 h 2161173"/>
              <a:gd name="connsiteX8" fmla="*/ 2612192 w 2619052"/>
              <a:gd name="connsiteY8" fmla="*/ 1028468 h 2161173"/>
              <a:gd name="connsiteX9" fmla="*/ 2562088 w 2619052"/>
              <a:gd name="connsiteY9" fmla="*/ 696529 h 2161173"/>
              <a:gd name="connsiteX10" fmla="*/ 2336619 w 2619052"/>
              <a:gd name="connsiteY10" fmla="*/ 402167 h 2161173"/>
              <a:gd name="connsiteX11" fmla="*/ 2054783 w 2619052"/>
              <a:gd name="connsiteY11" fmla="*/ 13860 h 2161173"/>
              <a:gd name="connsiteX12" fmla="*/ 1697792 w 2619052"/>
              <a:gd name="connsiteY12" fmla="*/ 82753 h 2161173"/>
              <a:gd name="connsiteX13" fmla="*/ 958756 w 2619052"/>
              <a:gd name="connsiteY13" fmla="*/ 57701 h 2161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19052" h="2161173">
                <a:moveTo>
                  <a:pt x="958756" y="57701"/>
                </a:moveTo>
                <a:cubicBezTo>
                  <a:pt x="722849" y="65008"/>
                  <a:pt x="405524" y="8641"/>
                  <a:pt x="282351" y="126594"/>
                </a:cubicBezTo>
                <a:cubicBezTo>
                  <a:pt x="159178" y="244547"/>
                  <a:pt x="266693" y="551436"/>
                  <a:pt x="219720" y="765422"/>
                </a:cubicBezTo>
                <a:cubicBezTo>
                  <a:pt x="172747" y="979408"/>
                  <a:pt x="-10967" y="1178781"/>
                  <a:pt x="515" y="1410512"/>
                </a:cubicBezTo>
                <a:cubicBezTo>
                  <a:pt x="11997" y="1642244"/>
                  <a:pt x="91329" y="2097356"/>
                  <a:pt x="288614" y="2155811"/>
                </a:cubicBezTo>
                <a:cubicBezTo>
                  <a:pt x="485899" y="2214266"/>
                  <a:pt x="927442" y="1775855"/>
                  <a:pt x="1184225" y="1761241"/>
                </a:cubicBezTo>
                <a:cubicBezTo>
                  <a:pt x="1441008" y="1746627"/>
                  <a:pt x="1604891" y="2131803"/>
                  <a:pt x="1829315" y="2068129"/>
                </a:cubicBezTo>
                <a:cubicBezTo>
                  <a:pt x="2053739" y="2004455"/>
                  <a:pt x="2400293" y="1552474"/>
                  <a:pt x="2530772" y="1379197"/>
                </a:cubicBezTo>
                <a:cubicBezTo>
                  <a:pt x="2661252" y="1205920"/>
                  <a:pt x="2606973" y="1142246"/>
                  <a:pt x="2612192" y="1028468"/>
                </a:cubicBezTo>
                <a:cubicBezTo>
                  <a:pt x="2617411" y="914690"/>
                  <a:pt x="2608017" y="800912"/>
                  <a:pt x="2562088" y="696529"/>
                </a:cubicBezTo>
                <a:cubicBezTo>
                  <a:pt x="2516159" y="592146"/>
                  <a:pt x="2421170" y="515945"/>
                  <a:pt x="2336619" y="402167"/>
                </a:cubicBezTo>
                <a:cubicBezTo>
                  <a:pt x="2252068" y="288389"/>
                  <a:pt x="2161254" y="67096"/>
                  <a:pt x="2054783" y="13860"/>
                </a:cubicBezTo>
                <a:cubicBezTo>
                  <a:pt x="1948312" y="-39376"/>
                  <a:pt x="1877332" y="77534"/>
                  <a:pt x="1697792" y="82753"/>
                </a:cubicBezTo>
                <a:cubicBezTo>
                  <a:pt x="1518252" y="87972"/>
                  <a:pt x="1194663" y="50394"/>
                  <a:pt x="958756" y="57701"/>
                </a:cubicBezTo>
                <a:close/>
              </a:path>
            </a:pathLst>
          </a:cu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71" name="Straight Arrow Connector 1070">
            <a:extLst>
              <a:ext uri="{FF2B5EF4-FFF2-40B4-BE49-F238E27FC236}">
                <a16:creationId xmlns:a16="http://schemas.microsoft.com/office/drawing/2014/main" id="{6DAA04C5-22C7-AA49-A1EC-6D8C2D9327E0}"/>
              </a:ext>
            </a:extLst>
          </p:cNvPr>
          <p:cNvCxnSpPr>
            <a:cxnSpLocks/>
            <a:stCxn id="1068" idx="7"/>
            <a:endCxn id="1069" idx="1"/>
          </p:cNvCxnSpPr>
          <p:nvPr/>
        </p:nvCxnSpPr>
        <p:spPr>
          <a:xfrm>
            <a:off x="4791205" y="2805830"/>
            <a:ext cx="2965309" cy="2038128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211218EF-2E4E-68E2-D2BF-638951590AE4}"/>
              </a:ext>
            </a:extLst>
          </p:cNvPr>
          <p:cNvCxnSpPr>
            <a:cxnSpLocks/>
          </p:cNvCxnSpPr>
          <p:nvPr/>
        </p:nvCxnSpPr>
        <p:spPr>
          <a:xfrm>
            <a:off x="10053160" y="6152272"/>
            <a:ext cx="2006600" cy="0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5D89489B-54F3-63CB-E38C-828401BBCD25}"/>
              </a:ext>
            </a:extLst>
          </p:cNvPr>
          <p:cNvCxnSpPr>
            <a:cxnSpLocks/>
          </p:cNvCxnSpPr>
          <p:nvPr/>
        </p:nvCxnSpPr>
        <p:spPr>
          <a:xfrm rot="16200000">
            <a:off x="9180035" y="5460953"/>
            <a:ext cx="2006600" cy="0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Graphic 38" descr="Dollar with solid fill">
            <a:extLst>
              <a:ext uri="{FF2B5EF4-FFF2-40B4-BE49-F238E27FC236}">
                <a16:creationId xmlns:a16="http://schemas.microsoft.com/office/drawing/2014/main" id="{B3E52956-D6F1-262F-6B9C-2F61C0040A3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820124" y="6182378"/>
            <a:ext cx="309486" cy="309486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9B6D0419-6241-F4A7-2C94-7791CF89851C}"/>
              </a:ext>
            </a:extLst>
          </p:cNvPr>
          <p:cNvSpPr txBox="1"/>
          <p:nvPr/>
        </p:nvSpPr>
        <p:spPr>
          <a:xfrm>
            <a:off x="9663436" y="4069938"/>
            <a:ext cx="1297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% of people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C38B1A44-07AB-06CD-0FE2-F943B336231F}"/>
              </a:ext>
            </a:extLst>
          </p:cNvPr>
          <p:cNvSpPr/>
          <p:nvPr/>
        </p:nvSpPr>
        <p:spPr>
          <a:xfrm>
            <a:off x="10170540" y="4933807"/>
            <a:ext cx="327294" cy="121846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0C67117-D4B4-9C6C-4BB7-96F7490BD794}"/>
              </a:ext>
            </a:extLst>
          </p:cNvPr>
          <p:cNvSpPr/>
          <p:nvPr/>
        </p:nvSpPr>
        <p:spPr>
          <a:xfrm>
            <a:off x="10497834" y="5549563"/>
            <a:ext cx="309485" cy="60271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1648FA6-8EE4-F869-5E0B-CC5F552E9EDA}"/>
              </a:ext>
            </a:extLst>
          </p:cNvPr>
          <p:cNvSpPr/>
          <p:nvPr/>
        </p:nvSpPr>
        <p:spPr>
          <a:xfrm>
            <a:off x="10818112" y="5695802"/>
            <a:ext cx="309486" cy="45647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DC11FA58-4F79-4E20-9D6F-CE674F6B65CD}"/>
              </a:ext>
            </a:extLst>
          </p:cNvPr>
          <p:cNvSpPr/>
          <p:nvPr/>
        </p:nvSpPr>
        <p:spPr>
          <a:xfrm>
            <a:off x="11138390" y="5988562"/>
            <a:ext cx="309486" cy="16371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AA374766-1B69-B283-B76D-6E391C724BE8}"/>
                  </a:ext>
                </a:extLst>
              </p:cNvPr>
              <p:cNvSpPr txBox="1"/>
              <p:nvPr/>
            </p:nvSpPr>
            <p:spPr>
              <a:xfrm>
                <a:off x="10273456" y="4533370"/>
                <a:ext cx="651524" cy="3879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dirty="0">
                  <a:latin typeface="+mj-lt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AA374766-1B69-B283-B76D-6E391C724B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73456" y="4533370"/>
                <a:ext cx="651524" cy="38792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 descr="A picture containing vector graphics&#10;&#10;Description automatically generated">
            <a:extLst>
              <a:ext uri="{FF2B5EF4-FFF2-40B4-BE49-F238E27FC236}">
                <a16:creationId xmlns:a16="http://schemas.microsoft.com/office/drawing/2014/main" id="{49CCC00E-0FD6-E710-97FF-6A583634C77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728"/>
          <a:stretch/>
        </p:blipFill>
        <p:spPr>
          <a:xfrm>
            <a:off x="7539736" y="4866376"/>
            <a:ext cx="2358067" cy="174168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DC1DE1B-D376-51E3-B3F6-B288CFB7F7ED}"/>
                  </a:ext>
                </a:extLst>
              </p:cNvPr>
              <p:cNvSpPr txBox="1"/>
              <p:nvPr/>
            </p:nvSpPr>
            <p:spPr>
              <a:xfrm>
                <a:off x="5282034" y="1655992"/>
                <a:ext cx="72635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∣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>
                  <a:latin typeface="+mj-lt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DC1DE1B-D376-51E3-B3F6-B288CFB7F7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2034" y="1655992"/>
                <a:ext cx="726353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F439B03-617D-802B-A7DD-4DBFE132A215}"/>
                  </a:ext>
                </a:extLst>
              </p:cNvPr>
              <p:cNvSpPr txBox="1"/>
              <p:nvPr/>
            </p:nvSpPr>
            <p:spPr>
              <a:xfrm>
                <a:off x="5286028" y="4638490"/>
                <a:ext cx="7367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∣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dirty="0">
                  <a:latin typeface="+mj-lt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F439B03-617D-802B-A7DD-4DBFE132A2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6028" y="4638490"/>
                <a:ext cx="736740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569ED2C-B031-575C-9460-ABC3D1FCE950}"/>
                  </a:ext>
                </a:extLst>
              </p:cNvPr>
              <p:cNvSpPr txBox="1"/>
              <p:nvPr/>
            </p:nvSpPr>
            <p:spPr>
              <a:xfrm>
                <a:off x="4600790" y="6409870"/>
                <a:ext cx="26453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=20$</m:t>
                    </m:r>
                  </m:oMath>
                </a14:m>
                <a:r>
                  <a:rPr lang="en-US" dirty="0">
                    <a:latin typeface="+mj-lt"/>
                  </a:rPr>
                  <a:t> (average spend)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569ED2C-B031-575C-9460-ABC3D1FCE9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0790" y="6409870"/>
                <a:ext cx="2645340" cy="369332"/>
              </a:xfrm>
              <a:prstGeom prst="rect">
                <a:avLst/>
              </a:prstGeom>
              <a:blipFill>
                <a:blip r:embed="rId16"/>
                <a:stretch>
                  <a:fillRect t="-8197" r="-1382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B6CE592-6CC9-DB35-23FE-64E06D230DF4}"/>
                  </a:ext>
                </a:extLst>
              </p:cNvPr>
              <p:cNvSpPr txBox="1"/>
              <p:nvPr/>
            </p:nvSpPr>
            <p:spPr>
              <a:xfrm>
                <a:off x="4449292" y="3376915"/>
                <a:ext cx="26409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=10$</m:t>
                    </m:r>
                  </m:oMath>
                </a14:m>
                <a:r>
                  <a:rPr lang="en-US" dirty="0">
                    <a:latin typeface="+mj-lt"/>
                  </a:rPr>
                  <a:t> (average spend)</a:t>
                </a: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B6CE592-6CC9-DB35-23FE-64E06D230D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9292" y="3376915"/>
                <a:ext cx="2640916" cy="369332"/>
              </a:xfrm>
              <a:prstGeom prst="rect">
                <a:avLst/>
              </a:prstGeom>
              <a:blipFill>
                <a:blip r:embed="rId17"/>
                <a:stretch>
                  <a:fillRect t="-9836" r="-1386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69CACCAE-8B64-82F8-B59C-52821E253916}"/>
              </a:ext>
            </a:extLst>
          </p:cNvPr>
          <p:cNvSpPr txBox="1"/>
          <p:nvPr/>
        </p:nvSpPr>
        <p:spPr>
          <a:xfrm>
            <a:off x="3321569" y="1203789"/>
            <a:ext cx="948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Group A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3FF1306-56F0-CC6F-0E7D-46F2F73609A3}"/>
              </a:ext>
            </a:extLst>
          </p:cNvPr>
          <p:cNvSpPr txBox="1"/>
          <p:nvPr/>
        </p:nvSpPr>
        <p:spPr>
          <a:xfrm>
            <a:off x="3322931" y="4448046"/>
            <a:ext cx="941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Group B</a:t>
            </a:r>
          </a:p>
        </p:txBody>
      </p:sp>
    </p:spTree>
    <p:extLst>
      <p:ext uri="{BB962C8B-B14F-4D97-AF65-F5344CB8AC3E}">
        <p14:creationId xmlns:p14="http://schemas.microsoft.com/office/powerpoint/2010/main" val="33676366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9A241C8B-0D80-0BAE-68E1-17C964215C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8419" y="1717839"/>
            <a:ext cx="2195206" cy="132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51D93F09-AD71-4453-C07C-ADFF49A03E55}"/>
              </a:ext>
            </a:extLst>
          </p:cNvPr>
          <p:cNvCxnSpPr>
            <a:cxnSpLocks/>
          </p:cNvCxnSpPr>
          <p:nvPr/>
        </p:nvCxnSpPr>
        <p:spPr>
          <a:xfrm rot="16200000">
            <a:off x="4115266" y="5467441"/>
            <a:ext cx="2006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B000839A-4B6E-971E-2724-8DB255520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Historical Data</a:t>
            </a: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FD7A86AD-9DAD-B132-2E80-C1B8EC2B70FE}"/>
              </a:ext>
            </a:extLst>
          </p:cNvPr>
          <p:cNvSpPr/>
          <p:nvPr/>
        </p:nvSpPr>
        <p:spPr>
          <a:xfrm>
            <a:off x="1795285" y="1604572"/>
            <a:ext cx="640080" cy="640080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</a:rPr>
              <a:t>A</a:t>
            </a:r>
          </a:p>
        </p:txBody>
      </p:sp>
      <p:cxnSp>
        <p:nvCxnSpPr>
          <p:cNvPr id="1115" name="Straight Arrow Connector 1114">
            <a:extLst>
              <a:ext uri="{FF2B5EF4-FFF2-40B4-BE49-F238E27FC236}">
                <a16:creationId xmlns:a16="http://schemas.microsoft.com/office/drawing/2014/main" id="{43ACAEA0-745D-5703-B2D6-8C896809D3B0}"/>
              </a:ext>
            </a:extLst>
          </p:cNvPr>
          <p:cNvCxnSpPr>
            <a:cxnSpLocks/>
          </p:cNvCxnSpPr>
          <p:nvPr/>
        </p:nvCxnSpPr>
        <p:spPr>
          <a:xfrm>
            <a:off x="4988391" y="6156308"/>
            <a:ext cx="2006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7" name="Rectangle 1116">
            <a:extLst>
              <a:ext uri="{FF2B5EF4-FFF2-40B4-BE49-F238E27FC236}">
                <a16:creationId xmlns:a16="http://schemas.microsoft.com/office/drawing/2014/main" id="{CC0C3762-FC25-83F9-7756-1CE48524C77B}"/>
              </a:ext>
            </a:extLst>
          </p:cNvPr>
          <p:cNvSpPr/>
          <p:nvPr/>
        </p:nvSpPr>
        <p:spPr>
          <a:xfrm>
            <a:off x="5118566" y="5501040"/>
            <a:ext cx="309486" cy="6560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8" name="Rectangle 1117">
            <a:extLst>
              <a:ext uri="{FF2B5EF4-FFF2-40B4-BE49-F238E27FC236}">
                <a16:creationId xmlns:a16="http://schemas.microsoft.com/office/drawing/2014/main" id="{932158FA-CD7A-33B1-9829-D67BB154EDDD}"/>
              </a:ext>
            </a:extLst>
          </p:cNvPr>
          <p:cNvSpPr/>
          <p:nvPr/>
        </p:nvSpPr>
        <p:spPr>
          <a:xfrm>
            <a:off x="5428052" y="5055260"/>
            <a:ext cx="309486" cy="110180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9" name="Rectangle 1118">
            <a:extLst>
              <a:ext uri="{FF2B5EF4-FFF2-40B4-BE49-F238E27FC236}">
                <a16:creationId xmlns:a16="http://schemas.microsoft.com/office/drawing/2014/main" id="{94897A34-3F15-0B3B-BE34-3BA2227B0CA3}"/>
              </a:ext>
            </a:extLst>
          </p:cNvPr>
          <p:cNvSpPr/>
          <p:nvPr/>
        </p:nvSpPr>
        <p:spPr>
          <a:xfrm>
            <a:off x="5748330" y="5700593"/>
            <a:ext cx="309486" cy="45647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0" name="Rectangle 1119">
            <a:extLst>
              <a:ext uri="{FF2B5EF4-FFF2-40B4-BE49-F238E27FC236}">
                <a16:creationId xmlns:a16="http://schemas.microsoft.com/office/drawing/2014/main" id="{61AFDDAC-A7CD-DA68-3039-9498D76C9A15}"/>
              </a:ext>
            </a:extLst>
          </p:cNvPr>
          <p:cNvSpPr/>
          <p:nvPr/>
        </p:nvSpPr>
        <p:spPr>
          <a:xfrm>
            <a:off x="6068608" y="5993353"/>
            <a:ext cx="309486" cy="16371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21" name="Graphic 1120" descr="Dollar with solid fill">
            <a:extLst>
              <a:ext uri="{FF2B5EF4-FFF2-40B4-BE49-F238E27FC236}">
                <a16:creationId xmlns:a16="http://schemas.microsoft.com/office/drawing/2014/main" id="{E5DF3D32-74B8-1A24-B3DD-88112C967B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55355" y="6186414"/>
            <a:ext cx="309486" cy="309486"/>
          </a:xfrm>
          <a:prstGeom prst="rect">
            <a:avLst/>
          </a:prstGeom>
        </p:spPr>
      </p:pic>
      <p:sp>
        <p:nvSpPr>
          <p:cNvPr id="1122" name="TextBox 1121">
            <a:extLst>
              <a:ext uri="{FF2B5EF4-FFF2-40B4-BE49-F238E27FC236}">
                <a16:creationId xmlns:a16="http://schemas.microsoft.com/office/drawing/2014/main" id="{A6AEC2A8-6904-B86F-FA3D-344B4A893D3F}"/>
              </a:ext>
            </a:extLst>
          </p:cNvPr>
          <p:cNvSpPr txBox="1"/>
          <p:nvPr/>
        </p:nvSpPr>
        <p:spPr>
          <a:xfrm>
            <a:off x="4598667" y="4073974"/>
            <a:ext cx="16459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% of companies</a:t>
            </a:r>
          </a:p>
        </p:txBody>
      </p:sp>
      <p:sp>
        <p:nvSpPr>
          <p:cNvPr id="1135" name="Oval 1134">
            <a:extLst>
              <a:ext uri="{FF2B5EF4-FFF2-40B4-BE49-F238E27FC236}">
                <a16:creationId xmlns:a16="http://schemas.microsoft.com/office/drawing/2014/main" id="{F5ECA2AB-FA87-AB3C-4E84-3F1EFB01AD4C}"/>
              </a:ext>
            </a:extLst>
          </p:cNvPr>
          <p:cNvSpPr/>
          <p:nvPr/>
        </p:nvSpPr>
        <p:spPr>
          <a:xfrm>
            <a:off x="1790552" y="4594788"/>
            <a:ext cx="640080" cy="640080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</a:rPr>
              <a:t>B</a:t>
            </a:r>
          </a:p>
        </p:txBody>
      </p:sp>
      <p:cxnSp>
        <p:nvCxnSpPr>
          <p:cNvPr id="1139" name="Straight Arrow Connector 1138">
            <a:extLst>
              <a:ext uri="{FF2B5EF4-FFF2-40B4-BE49-F238E27FC236}">
                <a16:creationId xmlns:a16="http://schemas.microsoft.com/office/drawing/2014/main" id="{EB240DE5-409C-B8AF-6D48-51FC7E3A2115}"/>
              </a:ext>
            </a:extLst>
          </p:cNvPr>
          <p:cNvCxnSpPr>
            <a:cxnSpLocks/>
          </p:cNvCxnSpPr>
          <p:nvPr/>
        </p:nvCxnSpPr>
        <p:spPr>
          <a:xfrm>
            <a:off x="4839016" y="2985923"/>
            <a:ext cx="2006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0" name="Straight Arrow Connector 1139">
            <a:extLst>
              <a:ext uri="{FF2B5EF4-FFF2-40B4-BE49-F238E27FC236}">
                <a16:creationId xmlns:a16="http://schemas.microsoft.com/office/drawing/2014/main" id="{808934D2-2104-0FF0-5485-F27D95765186}"/>
              </a:ext>
            </a:extLst>
          </p:cNvPr>
          <p:cNvCxnSpPr>
            <a:cxnSpLocks/>
          </p:cNvCxnSpPr>
          <p:nvPr/>
        </p:nvCxnSpPr>
        <p:spPr>
          <a:xfrm rot="16200000">
            <a:off x="3965891" y="2294604"/>
            <a:ext cx="2006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1" name="Rectangle 1140">
            <a:extLst>
              <a:ext uri="{FF2B5EF4-FFF2-40B4-BE49-F238E27FC236}">
                <a16:creationId xmlns:a16="http://schemas.microsoft.com/office/drawing/2014/main" id="{42FE65F8-8EA5-5D1C-5228-3C27168FDFCC}"/>
              </a:ext>
            </a:extLst>
          </p:cNvPr>
          <p:cNvSpPr/>
          <p:nvPr/>
        </p:nvSpPr>
        <p:spPr>
          <a:xfrm>
            <a:off x="4969191" y="1682703"/>
            <a:ext cx="309486" cy="13039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2" name="Rectangle 1141">
            <a:extLst>
              <a:ext uri="{FF2B5EF4-FFF2-40B4-BE49-F238E27FC236}">
                <a16:creationId xmlns:a16="http://schemas.microsoft.com/office/drawing/2014/main" id="{9DC8C43A-2133-337F-88AB-FAD8B89A0B24}"/>
              </a:ext>
            </a:extLst>
          </p:cNvPr>
          <p:cNvSpPr/>
          <p:nvPr/>
        </p:nvSpPr>
        <p:spPr>
          <a:xfrm>
            <a:off x="5278677" y="2331661"/>
            <a:ext cx="309486" cy="65501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3" name="Rectangle 1142">
            <a:extLst>
              <a:ext uri="{FF2B5EF4-FFF2-40B4-BE49-F238E27FC236}">
                <a16:creationId xmlns:a16="http://schemas.microsoft.com/office/drawing/2014/main" id="{35E5D109-9DF0-4C0C-1EF4-D81DC4F78AAE}"/>
              </a:ext>
            </a:extLst>
          </p:cNvPr>
          <p:cNvSpPr/>
          <p:nvPr/>
        </p:nvSpPr>
        <p:spPr>
          <a:xfrm>
            <a:off x="5598955" y="2677890"/>
            <a:ext cx="309486" cy="308789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4" name="Rectangle 1143">
            <a:extLst>
              <a:ext uri="{FF2B5EF4-FFF2-40B4-BE49-F238E27FC236}">
                <a16:creationId xmlns:a16="http://schemas.microsoft.com/office/drawing/2014/main" id="{3531C893-A6AA-E51E-CB7F-C92A5CA3BBED}"/>
              </a:ext>
            </a:extLst>
          </p:cNvPr>
          <p:cNvSpPr/>
          <p:nvPr/>
        </p:nvSpPr>
        <p:spPr>
          <a:xfrm>
            <a:off x="5919233" y="2904694"/>
            <a:ext cx="309486" cy="8198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50" name="Graphic 1149" descr="Dollar with solid fill">
            <a:extLst>
              <a:ext uri="{FF2B5EF4-FFF2-40B4-BE49-F238E27FC236}">
                <a16:creationId xmlns:a16="http://schemas.microsoft.com/office/drawing/2014/main" id="{FBB13C45-590A-840D-E8F5-351EB5CF68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05980" y="3016029"/>
            <a:ext cx="309486" cy="309486"/>
          </a:xfrm>
          <a:prstGeom prst="rect">
            <a:avLst/>
          </a:prstGeom>
        </p:spPr>
      </p:pic>
      <p:sp>
        <p:nvSpPr>
          <p:cNvPr id="1158" name="TextBox 1157">
            <a:extLst>
              <a:ext uri="{FF2B5EF4-FFF2-40B4-BE49-F238E27FC236}">
                <a16:creationId xmlns:a16="http://schemas.microsoft.com/office/drawing/2014/main" id="{229B1505-46FF-BD43-647B-D97C3104BD8D}"/>
              </a:ext>
            </a:extLst>
          </p:cNvPr>
          <p:cNvSpPr txBox="1"/>
          <p:nvPr/>
        </p:nvSpPr>
        <p:spPr>
          <a:xfrm>
            <a:off x="4449292" y="903589"/>
            <a:ext cx="16459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% of companies</a:t>
            </a:r>
          </a:p>
        </p:txBody>
      </p:sp>
      <p:sp>
        <p:nvSpPr>
          <p:cNvPr id="1068" name="Freeform: Shape 1067">
            <a:extLst>
              <a:ext uri="{FF2B5EF4-FFF2-40B4-BE49-F238E27FC236}">
                <a16:creationId xmlns:a16="http://schemas.microsoft.com/office/drawing/2014/main" id="{29DF647C-3E74-D1FD-E85C-D563812FCB88}"/>
              </a:ext>
            </a:extLst>
          </p:cNvPr>
          <p:cNvSpPr/>
          <p:nvPr/>
        </p:nvSpPr>
        <p:spPr>
          <a:xfrm>
            <a:off x="2260433" y="1426633"/>
            <a:ext cx="2619052" cy="2161173"/>
          </a:xfrm>
          <a:custGeom>
            <a:avLst/>
            <a:gdLst>
              <a:gd name="connsiteX0" fmla="*/ 958756 w 2619052"/>
              <a:gd name="connsiteY0" fmla="*/ 57701 h 2161173"/>
              <a:gd name="connsiteX1" fmla="*/ 282351 w 2619052"/>
              <a:gd name="connsiteY1" fmla="*/ 126594 h 2161173"/>
              <a:gd name="connsiteX2" fmla="*/ 219720 w 2619052"/>
              <a:gd name="connsiteY2" fmla="*/ 765422 h 2161173"/>
              <a:gd name="connsiteX3" fmla="*/ 515 w 2619052"/>
              <a:gd name="connsiteY3" fmla="*/ 1410512 h 2161173"/>
              <a:gd name="connsiteX4" fmla="*/ 288614 w 2619052"/>
              <a:gd name="connsiteY4" fmla="*/ 2155811 h 2161173"/>
              <a:gd name="connsiteX5" fmla="*/ 1184225 w 2619052"/>
              <a:gd name="connsiteY5" fmla="*/ 1761241 h 2161173"/>
              <a:gd name="connsiteX6" fmla="*/ 1829315 w 2619052"/>
              <a:gd name="connsiteY6" fmla="*/ 2068129 h 2161173"/>
              <a:gd name="connsiteX7" fmla="*/ 2530772 w 2619052"/>
              <a:gd name="connsiteY7" fmla="*/ 1379197 h 2161173"/>
              <a:gd name="connsiteX8" fmla="*/ 2612192 w 2619052"/>
              <a:gd name="connsiteY8" fmla="*/ 1028468 h 2161173"/>
              <a:gd name="connsiteX9" fmla="*/ 2562088 w 2619052"/>
              <a:gd name="connsiteY9" fmla="*/ 696529 h 2161173"/>
              <a:gd name="connsiteX10" fmla="*/ 2336619 w 2619052"/>
              <a:gd name="connsiteY10" fmla="*/ 402167 h 2161173"/>
              <a:gd name="connsiteX11" fmla="*/ 2054783 w 2619052"/>
              <a:gd name="connsiteY11" fmla="*/ 13860 h 2161173"/>
              <a:gd name="connsiteX12" fmla="*/ 1697792 w 2619052"/>
              <a:gd name="connsiteY12" fmla="*/ 82753 h 2161173"/>
              <a:gd name="connsiteX13" fmla="*/ 958756 w 2619052"/>
              <a:gd name="connsiteY13" fmla="*/ 57701 h 2161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19052" h="2161173">
                <a:moveTo>
                  <a:pt x="958756" y="57701"/>
                </a:moveTo>
                <a:cubicBezTo>
                  <a:pt x="722849" y="65008"/>
                  <a:pt x="405524" y="8641"/>
                  <a:pt x="282351" y="126594"/>
                </a:cubicBezTo>
                <a:cubicBezTo>
                  <a:pt x="159178" y="244547"/>
                  <a:pt x="266693" y="551436"/>
                  <a:pt x="219720" y="765422"/>
                </a:cubicBezTo>
                <a:cubicBezTo>
                  <a:pt x="172747" y="979408"/>
                  <a:pt x="-10967" y="1178781"/>
                  <a:pt x="515" y="1410512"/>
                </a:cubicBezTo>
                <a:cubicBezTo>
                  <a:pt x="11997" y="1642244"/>
                  <a:pt x="91329" y="2097356"/>
                  <a:pt x="288614" y="2155811"/>
                </a:cubicBezTo>
                <a:cubicBezTo>
                  <a:pt x="485899" y="2214266"/>
                  <a:pt x="927442" y="1775855"/>
                  <a:pt x="1184225" y="1761241"/>
                </a:cubicBezTo>
                <a:cubicBezTo>
                  <a:pt x="1441008" y="1746627"/>
                  <a:pt x="1604891" y="2131803"/>
                  <a:pt x="1829315" y="2068129"/>
                </a:cubicBezTo>
                <a:cubicBezTo>
                  <a:pt x="2053739" y="2004455"/>
                  <a:pt x="2400293" y="1552474"/>
                  <a:pt x="2530772" y="1379197"/>
                </a:cubicBezTo>
                <a:cubicBezTo>
                  <a:pt x="2661252" y="1205920"/>
                  <a:pt x="2606973" y="1142246"/>
                  <a:pt x="2612192" y="1028468"/>
                </a:cubicBezTo>
                <a:cubicBezTo>
                  <a:pt x="2617411" y="914690"/>
                  <a:pt x="2608017" y="800912"/>
                  <a:pt x="2562088" y="696529"/>
                </a:cubicBezTo>
                <a:cubicBezTo>
                  <a:pt x="2516159" y="592146"/>
                  <a:pt x="2421170" y="515945"/>
                  <a:pt x="2336619" y="402167"/>
                </a:cubicBezTo>
                <a:cubicBezTo>
                  <a:pt x="2252068" y="288389"/>
                  <a:pt x="2161254" y="67096"/>
                  <a:pt x="2054783" y="13860"/>
                </a:cubicBezTo>
                <a:cubicBezTo>
                  <a:pt x="1948312" y="-39376"/>
                  <a:pt x="1877332" y="77534"/>
                  <a:pt x="1697792" y="82753"/>
                </a:cubicBezTo>
                <a:cubicBezTo>
                  <a:pt x="1518252" y="87972"/>
                  <a:pt x="1194663" y="50394"/>
                  <a:pt x="958756" y="57701"/>
                </a:cubicBezTo>
                <a:close/>
              </a:path>
            </a:pathLst>
          </a:cu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29AFB76C-C9D2-5CE3-BD36-90C8F14282AE}"/>
              </a:ext>
            </a:extLst>
          </p:cNvPr>
          <p:cNvSpPr/>
          <p:nvPr/>
        </p:nvSpPr>
        <p:spPr>
          <a:xfrm>
            <a:off x="2153442" y="4726690"/>
            <a:ext cx="2899264" cy="2016102"/>
          </a:xfrm>
          <a:custGeom>
            <a:avLst/>
            <a:gdLst>
              <a:gd name="connsiteX0" fmla="*/ 1593273 w 2899264"/>
              <a:gd name="connsiteY0" fmla="*/ 293 h 2016102"/>
              <a:gd name="connsiteX1" fmla="*/ 388280 w 2899264"/>
              <a:gd name="connsiteY1" fmla="*/ 197896 h 2016102"/>
              <a:gd name="connsiteX2" fmla="*/ 287541 w 2899264"/>
              <a:gd name="connsiteY2" fmla="*/ 697717 h 2016102"/>
              <a:gd name="connsiteX3" fmla="*/ 51192 w 2899264"/>
              <a:gd name="connsiteY3" fmla="*/ 751961 h 2016102"/>
              <a:gd name="connsiteX4" fmla="*/ 35694 w 2899264"/>
              <a:gd name="connsiteY4" fmla="*/ 1337022 h 2016102"/>
              <a:gd name="connsiteX5" fmla="*/ 454148 w 2899264"/>
              <a:gd name="connsiteY5" fmla="*/ 1499754 h 2016102"/>
              <a:gd name="connsiteX6" fmla="*/ 585883 w 2899264"/>
              <a:gd name="connsiteY6" fmla="*/ 1747727 h 2016102"/>
              <a:gd name="connsiteX7" fmla="*/ 1279433 w 2899264"/>
              <a:gd name="connsiteY7" fmla="*/ 1999574 h 2016102"/>
              <a:gd name="connsiteX8" fmla="*/ 2151212 w 2899264"/>
              <a:gd name="connsiteY8" fmla="*/ 1964703 h 2016102"/>
              <a:gd name="connsiteX9" fmla="*/ 2519297 w 2899264"/>
              <a:gd name="connsiteY9" fmla="*/ 1743852 h 2016102"/>
              <a:gd name="connsiteX10" fmla="*/ 2802141 w 2899264"/>
              <a:gd name="connsiteY10" fmla="*/ 1646988 h 2016102"/>
              <a:gd name="connsiteX11" fmla="*/ 2813765 w 2899264"/>
              <a:gd name="connsiteY11" fmla="*/ 1278903 h 2016102"/>
              <a:gd name="connsiteX12" fmla="*/ 2856385 w 2899264"/>
              <a:gd name="connsiteY12" fmla="*/ 1197537 h 2016102"/>
              <a:gd name="connsiteX13" fmla="*/ 2887382 w 2899264"/>
              <a:gd name="connsiteY13" fmla="*/ 903069 h 2016102"/>
              <a:gd name="connsiteX14" fmla="*/ 2643283 w 2899264"/>
              <a:gd name="connsiteY14" fmla="*/ 527235 h 2016102"/>
              <a:gd name="connsiteX15" fmla="*/ 2372063 w 2899264"/>
              <a:gd name="connsiteY15" fmla="*/ 163025 h 2016102"/>
              <a:gd name="connsiteX16" fmla="*/ 1593273 w 2899264"/>
              <a:gd name="connsiteY16" fmla="*/ 293 h 2016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899264" h="2016102">
                <a:moveTo>
                  <a:pt x="1593273" y="293"/>
                </a:moveTo>
                <a:cubicBezTo>
                  <a:pt x="1262643" y="6105"/>
                  <a:pt x="605902" y="81659"/>
                  <a:pt x="388280" y="197896"/>
                </a:cubicBezTo>
                <a:cubicBezTo>
                  <a:pt x="170658" y="314133"/>
                  <a:pt x="343722" y="605373"/>
                  <a:pt x="287541" y="697717"/>
                </a:cubicBezTo>
                <a:cubicBezTo>
                  <a:pt x="231360" y="790061"/>
                  <a:pt x="93166" y="645410"/>
                  <a:pt x="51192" y="751961"/>
                </a:cubicBezTo>
                <a:cubicBezTo>
                  <a:pt x="9217" y="858512"/>
                  <a:pt x="-31465" y="1212390"/>
                  <a:pt x="35694" y="1337022"/>
                </a:cubicBezTo>
                <a:cubicBezTo>
                  <a:pt x="102853" y="1461654"/>
                  <a:pt x="362450" y="1431303"/>
                  <a:pt x="454148" y="1499754"/>
                </a:cubicBezTo>
                <a:cubicBezTo>
                  <a:pt x="545846" y="1568205"/>
                  <a:pt x="448335" y="1664424"/>
                  <a:pt x="585883" y="1747727"/>
                </a:cubicBezTo>
                <a:cubicBezTo>
                  <a:pt x="723431" y="1831030"/>
                  <a:pt x="1018545" y="1963411"/>
                  <a:pt x="1279433" y="1999574"/>
                </a:cubicBezTo>
                <a:cubicBezTo>
                  <a:pt x="1540321" y="2035737"/>
                  <a:pt x="1944568" y="2007323"/>
                  <a:pt x="2151212" y="1964703"/>
                </a:cubicBezTo>
                <a:cubicBezTo>
                  <a:pt x="2357856" y="1922083"/>
                  <a:pt x="2410809" y="1796804"/>
                  <a:pt x="2519297" y="1743852"/>
                </a:cubicBezTo>
                <a:cubicBezTo>
                  <a:pt x="2627785" y="1690900"/>
                  <a:pt x="2753063" y="1724479"/>
                  <a:pt x="2802141" y="1646988"/>
                </a:cubicBezTo>
                <a:cubicBezTo>
                  <a:pt x="2851219" y="1569497"/>
                  <a:pt x="2804724" y="1353811"/>
                  <a:pt x="2813765" y="1278903"/>
                </a:cubicBezTo>
                <a:cubicBezTo>
                  <a:pt x="2822806" y="1203995"/>
                  <a:pt x="2844115" y="1260176"/>
                  <a:pt x="2856385" y="1197537"/>
                </a:cubicBezTo>
                <a:cubicBezTo>
                  <a:pt x="2868655" y="1134898"/>
                  <a:pt x="2922899" y="1014786"/>
                  <a:pt x="2887382" y="903069"/>
                </a:cubicBezTo>
                <a:cubicBezTo>
                  <a:pt x="2851865" y="791352"/>
                  <a:pt x="2729169" y="650576"/>
                  <a:pt x="2643283" y="527235"/>
                </a:cubicBezTo>
                <a:cubicBezTo>
                  <a:pt x="2557397" y="403894"/>
                  <a:pt x="2545773" y="250203"/>
                  <a:pt x="2372063" y="163025"/>
                </a:cubicBezTo>
                <a:cubicBezTo>
                  <a:pt x="2198353" y="75847"/>
                  <a:pt x="1923903" y="-5519"/>
                  <a:pt x="1593273" y="293"/>
                </a:cubicBezTo>
                <a:close/>
              </a:path>
            </a:pathLst>
          </a:cu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3" name="Picture 92" descr="A picture containing logo&#10;&#10;Description automatically generated">
            <a:extLst>
              <a:ext uri="{FF2B5EF4-FFF2-40B4-BE49-F238E27FC236}">
                <a16:creationId xmlns:a16="http://schemas.microsoft.com/office/drawing/2014/main" id="{BCC8B3BE-1BD7-54E2-270E-54E269CE13E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2667" y="4901299"/>
            <a:ext cx="2402402" cy="1662562"/>
          </a:xfrm>
          <a:prstGeom prst="rect">
            <a:avLst/>
          </a:prstGeom>
        </p:spPr>
      </p:pic>
      <p:sp>
        <p:nvSpPr>
          <p:cNvPr id="94" name="TextBox 93">
            <a:extLst>
              <a:ext uri="{FF2B5EF4-FFF2-40B4-BE49-F238E27FC236}">
                <a16:creationId xmlns:a16="http://schemas.microsoft.com/office/drawing/2014/main" id="{C26C1427-1535-7949-F555-76AE22EFEA29}"/>
              </a:ext>
            </a:extLst>
          </p:cNvPr>
          <p:cNvSpPr txBox="1"/>
          <p:nvPr/>
        </p:nvSpPr>
        <p:spPr>
          <a:xfrm>
            <a:off x="1792122" y="6291166"/>
            <a:ext cx="1304896" cy="408623"/>
          </a:xfrm>
          <a:prstGeom prst="round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Fortune500</a:t>
            </a:r>
          </a:p>
        </p:txBody>
      </p:sp>
      <p:pic>
        <p:nvPicPr>
          <p:cNvPr id="97" name="Picture 96" descr="Little boy presenting graph">
            <a:extLst>
              <a:ext uri="{FF2B5EF4-FFF2-40B4-BE49-F238E27FC236}">
                <a16:creationId xmlns:a16="http://schemas.microsoft.com/office/drawing/2014/main" id="{11EC2ED7-56FF-FB07-E742-6A0EAF1C997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584" y="5266289"/>
            <a:ext cx="1455122" cy="970001"/>
          </a:xfrm>
          <a:prstGeom prst="rect">
            <a:avLst/>
          </a:prstGeom>
        </p:spPr>
      </p:pic>
      <p:sp>
        <p:nvSpPr>
          <p:cNvPr id="98" name="TextBox 97">
            <a:extLst>
              <a:ext uri="{FF2B5EF4-FFF2-40B4-BE49-F238E27FC236}">
                <a16:creationId xmlns:a16="http://schemas.microsoft.com/office/drawing/2014/main" id="{6B40CCB8-73B3-EFB9-74D8-629DFB1EAFCB}"/>
              </a:ext>
            </a:extLst>
          </p:cNvPr>
          <p:cNvSpPr txBox="1"/>
          <p:nvPr/>
        </p:nvSpPr>
        <p:spPr>
          <a:xfrm>
            <a:off x="230149" y="4523762"/>
            <a:ext cx="1511663" cy="715089"/>
          </a:xfrm>
          <a:prstGeom prst="round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Assign Cloud Specialist</a:t>
            </a:r>
          </a:p>
        </p:txBody>
      </p:sp>
      <p:pic>
        <p:nvPicPr>
          <p:cNvPr id="100" name="Picture 99" descr="Top view of miscellaneous board game pieces">
            <a:extLst>
              <a:ext uri="{FF2B5EF4-FFF2-40B4-BE49-F238E27FC236}">
                <a16:creationId xmlns:a16="http://schemas.microsoft.com/office/drawing/2014/main" id="{62BAE906-87EA-B8DC-FCC1-995148C8CAB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178" y="2268679"/>
            <a:ext cx="1380087" cy="920058"/>
          </a:xfrm>
          <a:prstGeom prst="rect">
            <a:avLst/>
          </a:prstGeom>
        </p:spPr>
      </p:pic>
      <p:sp>
        <p:nvSpPr>
          <p:cNvPr id="101" name="TextBox 100">
            <a:extLst>
              <a:ext uri="{FF2B5EF4-FFF2-40B4-BE49-F238E27FC236}">
                <a16:creationId xmlns:a16="http://schemas.microsoft.com/office/drawing/2014/main" id="{0F45591E-4406-04C0-90D9-5FB877624340}"/>
              </a:ext>
            </a:extLst>
          </p:cNvPr>
          <p:cNvSpPr txBox="1"/>
          <p:nvPr/>
        </p:nvSpPr>
        <p:spPr>
          <a:xfrm>
            <a:off x="192282" y="1552077"/>
            <a:ext cx="1511663" cy="715089"/>
          </a:xfrm>
          <a:prstGeom prst="round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No cloud specialist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852EAA82-9D82-F36E-E062-F5619B749647}"/>
              </a:ext>
            </a:extLst>
          </p:cNvPr>
          <p:cNvSpPr txBox="1"/>
          <p:nvPr/>
        </p:nvSpPr>
        <p:spPr>
          <a:xfrm>
            <a:off x="5286028" y="-6870"/>
            <a:ext cx="6992382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chemeClr val="bg1">
                    <a:lumMod val="85000"/>
                  </a:schemeClr>
                </a:solidFill>
              </a:rPr>
              <a:t>Image source: https://www.linkedin.com/pulse/why-90-fortune-500-companies-now-using-microsoft-cloud-natasha-spurr/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01" name="TextBox 1100">
                <a:extLst>
                  <a:ext uri="{FF2B5EF4-FFF2-40B4-BE49-F238E27FC236}">
                    <a16:creationId xmlns:a16="http://schemas.microsoft.com/office/drawing/2014/main" id="{40D9F952-1EB4-4C5A-AF07-DD3867BDB1FF}"/>
                  </a:ext>
                </a:extLst>
              </p:cNvPr>
              <p:cNvSpPr txBox="1"/>
              <p:nvPr/>
            </p:nvSpPr>
            <p:spPr>
              <a:xfrm>
                <a:off x="5282034" y="1655992"/>
                <a:ext cx="72635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∣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>
                  <a:latin typeface="+mj-lt"/>
                </a:endParaRPr>
              </a:p>
            </p:txBody>
          </p:sp>
        </mc:Choice>
        <mc:Fallback xmlns="">
          <p:sp>
            <p:nvSpPr>
              <p:cNvPr id="1101" name="TextBox 1100">
                <a:extLst>
                  <a:ext uri="{FF2B5EF4-FFF2-40B4-BE49-F238E27FC236}">
                    <a16:creationId xmlns:a16="http://schemas.microsoft.com/office/drawing/2014/main" id="{40D9F952-1EB4-4C5A-AF07-DD3867BDB1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2034" y="1655992"/>
                <a:ext cx="726353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2" name="TextBox 1101">
                <a:extLst>
                  <a:ext uri="{FF2B5EF4-FFF2-40B4-BE49-F238E27FC236}">
                    <a16:creationId xmlns:a16="http://schemas.microsoft.com/office/drawing/2014/main" id="{0042C1AD-EF42-6BBD-EB95-2ADE58CAF3F2}"/>
                  </a:ext>
                </a:extLst>
              </p:cNvPr>
              <p:cNvSpPr txBox="1"/>
              <p:nvPr/>
            </p:nvSpPr>
            <p:spPr>
              <a:xfrm>
                <a:off x="5286028" y="4638490"/>
                <a:ext cx="7367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∣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dirty="0">
                  <a:latin typeface="+mj-lt"/>
                </a:endParaRPr>
              </a:p>
            </p:txBody>
          </p:sp>
        </mc:Choice>
        <mc:Fallback xmlns="">
          <p:sp>
            <p:nvSpPr>
              <p:cNvPr id="1102" name="TextBox 1101">
                <a:extLst>
                  <a:ext uri="{FF2B5EF4-FFF2-40B4-BE49-F238E27FC236}">
                    <a16:creationId xmlns:a16="http://schemas.microsoft.com/office/drawing/2014/main" id="{0042C1AD-EF42-6BBD-EB95-2ADE58CAF3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6028" y="4638490"/>
                <a:ext cx="736740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3" name="TextBox 1102">
                <a:extLst>
                  <a:ext uri="{FF2B5EF4-FFF2-40B4-BE49-F238E27FC236}">
                    <a16:creationId xmlns:a16="http://schemas.microsoft.com/office/drawing/2014/main" id="{40357EF5-0F58-3D12-1161-245AA5EB3ABD}"/>
                  </a:ext>
                </a:extLst>
              </p:cNvPr>
              <p:cNvSpPr txBox="1"/>
              <p:nvPr/>
            </p:nvSpPr>
            <p:spPr>
              <a:xfrm>
                <a:off x="4600790" y="6409870"/>
                <a:ext cx="26453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=20$</m:t>
                    </m:r>
                  </m:oMath>
                </a14:m>
                <a:r>
                  <a:rPr lang="en-US" dirty="0">
                    <a:latin typeface="+mj-lt"/>
                  </a:rPr>
                  <a:t> (average spend)</a:t>
                </a:r>
              </a:p>
            </p:txBody>
          </p:sp>
        </mc:Choice>
        <mc:Fallback xmlns="">
          <p:sp>
            <p:nvSpPr>
              <p:cNvPr id="1103" name="TextBox 1102">
                <a:extLst>
                  <a:ext uri="{FF2B5EF4-FFF2-40B4-BE49-F238E27FC236}">
                    <a16:creationId xmlns:a16="http://schemas.microsoft.com/office/drawing/2014/main" id="{40357EF5-0F58-3D12-1161-245AA5EB3A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0790" y="6409870"/>
                <a:ext cx="2645340" cy="369332"/>
              </a:xfrm>
              <a:prstGeom prst="rect">
                <a:avLst/>
              </a:prstGeom>
              <a:blipFill>
                <a:blip r:embed="rId10"/>
                <a:stretch>
                  <a:fillRect t="-8197" r="-1382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4" name="TextBox 1103">
                <a:extLst>
                  <a:ext uri="{FF2B5EF4-FFF2-40B4-BE49-F238E27FC236}">
                    <a16:creationId xmlns:a16="http://schemas.microsoft.com/office/drawing/2014/main" id="{72295BC9-5445-A910-7C17-010CF59C7367}"/>
                  </a:ext>
                </a:extLst>
              </p:cNvPr>
              <p:cNvSpPr txBox="1"/>
              <p:nvPr/>
            </p:nvSpPr>
            <p:spPr>
              <a:xfrm>
                <a:off x="4449292" y="3376915"/>
                <a:ext cx="26409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=10$</m:t>
                    </m:r>
                  </m:oMath>
                </a14:m>
                <a:r>
                  <a:rPr lang="en-US" dirty="0">
                    <a:latin typeface="+mj-lt"/>
                  </a:rPr>
                  <a:t> (average spend)</a:t>
                </a:r>
              </a:p>
            </p:txBody>
          </p:sp>
        </mc:Choice>
        <mc:Fallback xmlns="">
          <p:sp>
            <p:nvSpPr>
              <p:cNvPr id="1104" name="TextBox 1103">
                <a:extLst>
                  <a:ext uri="{FF2B5EF4-FFF2-40B4-BE49-F238E27FC236}">
                    <a16:creationId xmlns:a16="http://schemas.microsoft.com/office/drawing/2014/main" id="{72295BC9-5445-A910-7C17-010CF59C73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9292" y="3376915"/>
                <a:ext cx="2640916" cy="369332"/>
              </a:xfrm>
              <a:prstGeom prst="rect">
                <a:avLst/>
              </a:prstGeom>
              <a:blipFill>
                <a:blip r:embed="rId11"/>
                <a:stretch>
                  <a:fillRect t="-9836" r="-1386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05" name="TextBox 1104">
            <a:extLst>
              <a:ext uri="{FF2B5EF4-FFF2-40B4-BE49-F238E27FC236}">
                <a16:creationId xmlns:a16="http://schemas.microsoft.com/office/drawing/2014/main" id="{A7DDE1DB-75D0-C512-3FA5-6D1A4E5AE1C9}"/>
              </a:ext>
            </a:extLst>
          </p:cNvPr>
          <p:cNvSpPr txBox="1"/>
          <p:nvPr/>
        </p:nvSpPr>
        <p:spPr>
          <a:xfrm>
            <a:off x="3321569" y="1203789"/>
            <a:ext cx="948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Group A</a:t>
            </a:r>
          </a:p>
        </p:txBody>
      </p:sp>
      <p:sp>
        <p:nvSpPr>
          <p:cNvPr id="1106" name="TextBox 1105">
            <a:extLst>
              <a:ext uri="{FF2B5EF4-FFF2-40B4-BE49-F238E27FC236}">
                <a16:creationId xmlns:a16="http://schemas.microsoft.com/office/drawing/2014/main" id="{330FBE4A-6CE1-F1C9-6FCA-1AF63746B0C0}"/>
              </a:ext>
            </a:extLst>
          </p:cNvPr>
          <p:cNvSpPr txBox="1"/>
          <p:nvPr/>
        </p:nvSpPr>
        <p:spPr>
          <a:xfrm>
            <a:off x="3322931" y="4448046"/>
            <a:ext cx="941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Group B</a:t>
            </a:r>
          </a:p>
        </p:txBody>
      </p:sp>
    </p:spTree>
    <p:extLst>
      <p:ext uri="{BB962C8B-B14F-4D97-AF65-F5344CB8AC3E}">
        <p14:creationId xmlns:p14="http://schemas.microsoft.com/office/powerpoint/2010/main" val="22873092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9A241C8B-0D80-0BAE-68E1-17C964215C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8419" y="1717839"/>
            <a:ext cx="2195206" cy="132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51D93F09-AD71-4453-C07C-ADFF49A03E55}"/>
              </a:ext>
            </a:extLst>
          </p:cNvPr>
          <p:cNvCxnSpPr>
            <a:cxnSpLocks/>
          </p:cNvCxnSpPr>
          <p:nvPr/>
        </p:nvCxnSpPr>
        <p:spPr>
          <a:xfrm rot="16200000">
            <a:off x="4115266" y="5467441"/>
            <a:ext cx="2006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B000839A-4B6E-971E-2724-8DB255520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Historical Data</a:t>
            </a: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FD7A86AD-9DAD-B132-2E80-C1B8EC2B70FE}"/>
              </a:ext>
            </a:extLst>
          </p:cNvPr>
          <p:cNvSpPr/>
          <p:nvPr/>
        </p:nvSpPr>
        <p:spPr>
          <a:xfrm>
            <a:off x="1795285" y="1604572"/>
            <a:ext cx="640080" cy="640080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</a:rPr>
              <a:t>A</a:t>
            </a:r>
          </a:p>
        </p:txBody>
      </p:sp>
      <p:cxnSp>
        <p:nvCxnSpPr>
          <p:cNvPr id="1115" name="Straight Arrow Connector 1114">
            <a:extLst>
              <a:ext uri="{FF2B5EF4-FFF2-40B4-BE49-F238E27FC236}">
                <a16:creationId xmlns:a16="http://schemas.microsoft.com/office/drawing/2014/main" id="{43ACAEA0-745D-5703-B2D6-8C896809D3B0}"/>
              </a:ext>
            </a:extLst>
          </p:cNvPr>
          <p:cNvCxnSpPr>
            <a:cxnSpLocks/>
          </p:cNvCxnSpPr>
          <p:nvPr/>
        </p:nvCxnSpPr>
        <p:spPr>
          <a:xfrm>
            <a:off x="4988391" y="6156308"/>
            <a:ext cx="2006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7" name="Rectangle 1116">
            <a:extLst>
              <a:ext uri="{FF2B5EF4-FFF2-40B4-BE49-F238E27FC236}">
                <a16:creationId xmlns:a16="http://schemas.microsoft.com/office/drawing/2014/main" id="{CC0C3762-FC25-83F9-7756-1CE48524C77B}"/>
              </a:ext>
            </a:extLst>
          </p:cNvPr>
          <p:cNvSpPr/>
          <p:nvPr/>
        </p:nvSpPr>
        <p:spPr>
          <a:xfrm>
            <a:off x="5118566" y="5501040"/>
            <a:ext cx="309486" cy="6560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8" name="Rectangle 1117">
            <a:extLst>
              <a:ext uri="{FF2B5EF4-FFF2-40B4-BE49-F238E27FC236}">
                <a16:creationId xmlns:a16="http://schemas.microsoft.com/office/drawing/2014/main" id="{932158FA-CD7A-33B1-9829-D67BB154EDDD}"/>
              </a:ext>
            </a:extLst>
          </p:cNvPr>
          <p:cNvSpPr/>
          <p:nvPr/>
        </p:nvSpPr>
        <p:spPr>
          <a:xfrm>
            <a:off x="5428052" y="5055260"/>
            <a:ext cx="309486" cy="110180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9" name="Rectangle 1118">
            <a:extLst>
              <a:ext uri="{FF2B5EF4-FFF2-40B4-BE49-F238E27FC236}">
                <a16:creationId xmlns:a16="http://schemas.microsoft.com/office/drawing/2014/main" id="{94897A34-3F15-0B3B-BE34-3BA2227B0CA3}"/>
              </a:ext>
            </a:extLst>
          </p:cNvPr>
          <p:cNvSpPr/>
          <p:nvPr/>
        </p:nvSpPr>
        <p:spPr>
          <a:xfrm>
            <a:off x="5748330" y="5700593"/>
            <a:ext cx="309486" cy="45647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0" name="Rectangle 1119">
            <a:extLst>
              <a:ext uri="{FF2B5EF4-FFF2-40B4-BE49-F238E27FC236}">
                <a16:creationId xmlns:a16="http://schemas.microsoft.com/office/drawing/2014/main" id="{61AFDDAC-A7CD-DA68-3039-9498D76C9A15}"/>
              </a:ext>
            </a:extLst>
          </p:cNvPr>
          <p:cNvSpPr/>
          <p:nvPr/>
        </p:nvSpPr>
        <p:spPr>
          <a:xfrm>
            <a:off x="6068608" y="5993353"/>
            <a:ext cx="309486" cy="16371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21" name="Graphic 1120" descr="Dollar with solid fill">
            <a:extLst>
              <a:ext uri="{FF2B5EF4-FFF2-40B4-BE49-F238E27FC236}">
                <a16:creationId xmlns:a16="http://schemas.microsoft.com/office/drawing/2014/main" id="{E5DF3D32-74B8-1A24-B3DD-88112C967B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55355" y="6186414"/>
            <a:ext cx="309486" cy="309486"/>
          </a:xfrm>
          <a:prstGeom prst="rect">
            <a:avLst/>
          </a:prstGeom>
        </p:spPr>
      </p:pic>
      <p:sp>
        <p:nvSpPr>
          <p:cNvPr id="1122" name="TextBox 1121">
            <a:extLst>
              <a:ext uri="{FF2B5EF4-FFF2-40B4-BE49-F238E27FC236}">
                <a16:creationId xmlns:a16="http://schemas.microsoft.com/office/drawing/2014/main" id="{A6AEC2A8-6904-B86F-FA3D-344B4A893D3F}"/>
              </a:ext>
            </a:extLst>
          </p:cNvPr>
          <p:cNvSpPr txBox="1"/>
          <p:nvPr/>
        </p:nvSpPr>
        <p:spPr>
          <a:xfrm>
            <a:off x="4598667" y="4073974"/>
            <a:ext cx="16459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% of companies</a:t>
            </a:r>
          </a:p>
        </p:txBody>
      </p:sp>
      <p:sp>
        <p:nvSpPr>
          <p:cNvPr id="1135" name="Oval 1134">
            <a:extLst>
              <a:ext uri="{FF2B5EF4-FFF2-40B4-BE49-F238E27FC236}">
                <a16:creationId xmlns:a16="http://schemas.microsoft.com/office/drawing/2014/main" id="{F5ECA2AB-FA87-AB3C-4E84-3F1EFB01AD4C}"/>
              </a:ext>
            </a:extLst>
          </p:cNvPr>
          <p:cNvSpPr/>
          <p:nvPr/>
        </p:nvSpPr>
        <p:spPr>
          <a:xfrm>
            <a:off x="1790552" y="4594788"/>
            <a:ext cx="640080" cy="640080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</a:rPr>
              <a:t>B</a:t>
            </a:r>
          </a:p>
        </p:txBody>
      </p:sp>
      <p:cxnSp>
        <p:nvCxnSpPr>
          <p:cNvPr id="1139" name="Straight Arrow Connector 1138">
            <a:extLst>
              <a:ext uri="{FF2B5EF4-FFF2-40B4-BE49-F238E27FC236}">
                <a16:creationId xmlns:a16="http://schemas.microsoft.com/office/drawing/2014/main" id="{EB240DE5-409C-B8AF-6D48-51FC7E3A2115}"/>
              </a:ext>
            </a:extLst>
          </p:cNvPr>
          <p:cNvCxnSpPr>
            <a:cxnSpLocks/>
          </p:cNvCxnSpPr>
          <p:nvPr/>
        </p:nvCxnSpPr>
        <p:spPr>
          <a:xfrm>
            <a:off x="4839016" y="2985923"/>
            <a:ext cx="2006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0" name="Straight Arrow Connector 1139">
            <a:extLst>
              <a:ext uri="{FF2B5EF4-FFF2-40B4-BE49-F238E27FC236}">
                <a16:creationId xmlns:a16="http://schemas.microsoft.com/office/drawing/2014/main" id="{808934D2-2104-0FF0-5485-F27D95765186}"/>
              </a:ext>
            </a:extLst>
          </p:cNvPr>
          <p:cNvCxnSpPr>
            <a:cxnSpLocks/>
          </p:cNvCxnSpPr>
          <p:nvPr/>
        </p:nvCxnSpPr>
        <p:spPr>
          <a:xfrm rot="16200000">
            <a:off x="3965891" y="2294604"/>
            <a:ext cx="2006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1" name="Rectangle 1140">
            <a:extLst>
              <a:ext uri="{FF2B5EF4-FFF2-40B4-BE49-F238E27FC236}">
                <a16:creationId xmlns:a16="http://schemas.microsoft.com/office/drawing/2014/main" id="{42FE65F8-8EA5-5D1C-5228-3C27168FDFCC}"/>
              </a:ext>
            </a:extLst>
          </p:cNvPr>
          <p:cNvSpPr/>
          <p:nvPr/>
        </p:nvSpPr>
        <p:spPr>
          <a:xfrm>
            <a:off x="4969191" y="1682703"/>
            <a:ext cx="309486" cy="13039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2" name="Rectangle 1141">
            <a:extLst>
              <a:ext uri="{FF2B5EF4-FFF2-40B4-BE49-F238E27FC236}">
                <a16:creationId xmlns:a16="http://schemas.microsoft.com/office/drawing/2014/main" id="{9DC8C43A-2133-337F-88AB-FAD8B89A0B24}"/>
              </a:ext>
            </a:extLst>
          </p:cNvPr>
          <p:cNvSpPr/>
          <p:nvPr/>
        </p:nvSpPr>
        <p:spPr>
          <a:xfrm>
            <a:off x="5278677" y="2331661"/>
            <a:ext cx="309486" cy="65501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3" name="Rectangle 1142">
            <a:extLst>
              <a:ext uri="{FF2B5EF4-FFF2-40B4-BE49-F238E27FC236}">
                <a16:creationId xmlns:a16="http://schemas.microsoft.com/office/drawing/2014/main" id="{35E5D109-9DF0-4C0C-1EF4-D81DC4F78AAE}"/>
              </a:ext>
            </a:extLst>
          </p:cNvPr>
          <p:cNvSpPr/>
          <p:nvPr/>
        </p:nvSpPr>
        <p:spPr>
          <a:xfrm>
            <a:off x="5598955" y="2677890"/>
            <a:ext cx="309486" cy="308789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4" name="Rectangle 1143">
            <a:extLst>
              <a:ext uri="{FF2B5EF4-FFF2-40B4-BE49-F238E27FC236}">
                <a16:creationId xmlns:a16="http://schemas.microsoft.com/office/drawing/2014/main" id="{3531C893-A6AA-E51E-CB7F-C92A5CA3BBED}"/>
              </a:ext>
            </a:extLst>
          </p:cNvPr>
          <p:cNvSpPr/>
          <p:nvPr/>
        </p:nvSpPr>
        <p:spPr>
          <a:xfrm>
            <a:off x="5919233" y="2904694"/>
            <a:ext cx="309486" cy="8198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50" name="Graphic 1149" descr="Dollar with solid fill">
            <a:extLst>
              <a:ext uri="{FF2B5EF4-FFF2-40B4-BE49-F238E27FC236}">
                <a16:creationId xmlns:a16="http://schemas.microsoft.com/office/drawing/2014/main" id="{FBB13C45-590A-840D-E8F5-351EB5CF68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05980" y="3016029"/>
            <a:ext cx="309486" cy="309486"/>
          </a:xfrm>
          <a:prstGeom prst="rect">
            <a:avLst/>
          </a:prstGeom>
        </p:spPr>
      </p:pic>
      <p:sp>
        <p:nvSpPr>
          <p:cNvPr id="1158" name="TextBox 1157">
            <a:extLst>
              <a:ext uri="{FF2B5EF4-FFF2-40B4-BE49-F238E27FC236}">
                <a16:creationId xmlns:a16="http://schemas.microsoft.com/office/drawing/2014/main" id="{229B1505-46FF-BD43-647B-D97C3104BD8D}"/>
              </a:ext>
            </a:extLst>
          </p:cNvPr>
          <p:cNvSpPr txBox="1"/>
          <p:nvPr/>
        </p:nvSpPr>
        <p:spPr>
          <a:xfrm>
            <a:off x="4449292" y="903589"/>
            <a:ext cx="16459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% of companies</a:t>
            </a:r>
          </a:p>
        </p:txBody>
      </p:sp>
      <p:sp>
        <p:nvSpPr>
          <p:cNvPr id="1068" name="Freeform: Shape 1067">
            <a:extLst>
              <a:ext uri="{FF2B5EF4-FFF2-40B4-BE49-F238E27FC236}">
                <a16:creationId xmlns:a16="http://schemas.microsoft.com/office/drawing/2014/main" id="{29DF647C-3E74-D1FD-E85C-D563812FCB88}"/>
              </a:ext>
            </a:extLst>
          </p:cNvPr>
          <p:cNvSpPr/>
          <p:nvPr/>
        </p:nvSpPr>
        <p:spPr>
          <a:xfrm>
            <a:off x="2260433" y="1426633"/>
            <a:ext cx="2619052" cy="2161173"/>
          </a:xfrm>
          <a:custGeom>
            <a:avLst/>
            <a:gdLst>
              <a:gd name="connsiteX0" fmla="*/ 958756 w 2619052"/>
              <a:gd name="connsiteY0" fmla="*/ 57701 h 2161173"/>
              <a:gd name="connsiteX1" fmla="*/ 282351 w 2619052"/>
              <a:gd name="connsiteY1" fmla="*/ 126594 h 2161173"/>
              <a:gd name="connsiteX2" fmla="*/ 219720 w 2619052"/>
              <a:gd name="connsiteY2" fmla="*/ 765422 h 2161173"/>
              <a:gd name="connsiteX3" fmla="*/ 515 w 2619052"/>
              <a:gd name="connsiteY3" fmla="*/ 1410512 h 2161173"/>
              <a:gd name="connsiteX4" fmla="*/ 288614 w 2619052"/>
              <a:gd name="connsiteY4" fmla="*/ 2155811 h 2161173"/>
              <a:gd name="connsiteX5" fmla="*/ 1184225 w 2619052"/>
              <a:gd name="connsiteY5" fmla="*/ 1761241 h 2161173"/>
              <a:gd name="connsiteX6" fmla="*/ 1829315 w 2619052"/>
              <a:gd name="connsiteY6" fmla="*/ 2068129 h 2161173"/>
              <a:gd name="connsiteX7" fmla="*/ 2530772 w 2619052"/>
              <a:gd name="connsiteY7" fmla="*/ 1379197 h 2161173"/>
              <a:gd name="connsiteX8" fmla="*/ 2612192 w 2619052"/>
              <a:gd name="connsiteY8" fmla="*/ 1028468 h 2161173"/>
              <a:gd name="connsiteX9" fmla="*/ 2562088 w 2619052"/>
              <a:gd name="connsiteY9" fmla="*/ 696529 h 2161173"/>
              <a:gd name="connsiteX10" fmla="*/ 2336619 w 2619052"/>
              <a:gd name="connsiteY10" fmla="*/ 402167 h 2161173"/>
              <a:gd name="connsiteX11" fmla="*/ 2054783 w 2619052"/>
              <a:gd name="connsiteY11" fmla="*/ 13860 h 2161173"/>
              <a:gd name="connsiteX12" fmla="*/ 1697792 w 2619052"/>
              <a:gd name="connsiteY12" fmla="*/ 82753 h 2161173"/>
              <a:gd name="connsiteX13" fmla="*/ 958756 w 2619052"/>
              <a:gd name="connsiteY13" fmla="*/ 57701 h 2161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19052" h="2161173">
                <a:moveTo>
                  <a:pt x="958756" y="57701"/>
                </a:moveTo>
                <a:cubicBezTo>
                  <a:pt x="722849" y="65008"/>
                  <a:pt x="405524" y="8641"/>
                  <a:pt x="282351" y="126594"/>
                </a:cubicBezTo>
                <a:cubicBezTo>
                  <a:pt x="159178" y="244547"/>
                  <a:pt x="266693" y="551436"/>
                  <a:pt x="219720" y="765422"/>
                </a:cubicBezTo>
                <a:cubicBezTo>
                  <a:pt x="172747" y="979408"/>
                  <a:pt x="-10967" y="1178781"/>
                  <a:pt x="515" y="1410512"/>
                </a:cubicBezTo>
                <a:cubicBezTo>
                  <a:pt x="11997" y="1642244"/>
                  <a:pt x="91329" y="2097356"/>
                  <a:pt x="288614" y="2155811"/>
                </a:cubicBezTo>
                <a:cubicBezTo>
                  <a:pt x="485899" y="2214266"/>
                  <a:pt x="927442" y="1775855"/>
                  <a:pt x="1184225" y="1761241"/>
                </a:cubicBezTo>
                <a:cubicBezTo>
                  <a:pt x="1441008" y="1746627"/>
                  <a:pt x="1604891" y="2131803"/>
                  <a:pt x="1829315" y="2068129"/>
                </a:cubicBezTo>
                <a:cubicBezTo>
                  <a:pt x="2053739" y="2004455"/>
                  <a:pt x="2400293" y="1552474"/>
                  <a:pt x="2530772" y="1379197"/>
                </a:cubicBezTo>
                <a:cubicBezTo>
                  <a:pt x="2661252" y="1205920"/>
                  <a:pt x="2606973" y="1142246"/>
                  <a:pt x="2612192" y="1028468"/>
                </a:cubicBezTo>
                <a:cubicBezTo>
                  <a:pt x="2617411" y="914690"/>
                  <a:pt x="2608017" y="800912"/>
                  <a:pt x="2562088" y="696529"/>
                </a:cubicBezTo>
                <a:cubicBezTo>
                  <a:pt x="2516159" y="592146"/>
                  <a:pt x="2421170" y="515945"/>
                  <a:pt x="2336619" y="402167"/>
                </a:cubicBezTo>
                <a:cubicBezTo>
                  <a:pt x="2252068" y="288389"/>
                  <a:pt x="2161254" y="67096"/>
                  <a:pt x="2054783" y="13860"/>
                </a:cubicBezTo>
                <a:cubicBezTo>
                  <a:pt x="1948312" y="-39376"/>
                  <a:pt x="1877332" y="77534"/>
                  <a:pt x="1697792" y="82753"/>
                </a:cubicBezTo>
                <a:cubicBezTo>
                  <a:pt x="1518252" y="87972"/>
                  <a:pt x="1194663" y="50394"/>
                  <a:pt x="958756" y="57701"/>
                </a:cubicBezTo>
                <a:close/>
              </a:path>
            </a:pathLst>
          </a:cu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29AFB76C-C9D2-5CE3-BD36-90C8F14282AE}"/>
              </a:ext>
            </a:extLst>
          </p:cNvPr>
          <p:cNvSpPr/>
          <p:nvPr/>
        </p:nvSpPr>
        <p:spPr>
          <a:xfrm>
            <a:off x="2153442" y="4726690"/>
            <a:ext cx="2899264" cy="2016102"/>
          </a:xfrm>
          <a:custGeom>
            <a:avLst/>
            <a:gdLst>
              <a:gd name="connsiteX0" fmla="*/ 1593273 w 2899264"/>
              <a:gd name="connsiteY0" fmla="*/ 293 h 2016102"/>
              <a:gd name="connsiteX1" fmla="*/ 388280 w 2899264"/>
              <a:gd name="connsiteY1" fmla="*/ 197896 h 2016102"/>
              <a:gd name="connsiteX2" fmla="*/ 287541 w 2899264"/>
              <a:gd name="connsiteY2" fmla="*/ 697717 h 2016102"/>
              <a:gd name="connsiteX3" fmla="*/ 51192 w 2899264"/>
              <a:gd name="connsiteY3" fmla="*/ 751961 h 2016102"/>
              <a:gd name="connsiteX4" fmla="*/ 35694 w 2899264"/>
              <a:gd name="connsiteY4" fmla="*/ 1337022 h 2016102"/>
              <a:gd name="connsiteX5" fmla="*/ 454148 w 2899264"/>
              <a:gd name="connsiteY5" fmla="*/ 1499754 h 2016102"/>
              <a:gd name="connsiteX6" fmla="*/ 585883 w 2899264"/>
              <a:gd name="connsiteY6" fmla="*/ 1747727 h 2016102"/>
              <a:gd name="connsiteX7" fmla="*/ 1279433 w 2899264"/>
              <a:gd name="connsiteY7" fmla="*/ 1999574 h 2016102"/>
              <a:gd name="connsiteX8" fmla="*/ 2151212 w 2899264"/>
              <a:gd name="connsiteY8" fmla="*/ 1964703 h 2016102"/>
              <a:gd name="connsiteX9" fmla="*/ 2519297 w 2899264"/>
              <a:gd name="connsiteY9" fmla="*/ 1743852 h 2016102"/>
              <a:gd name="connsiteX10" fmla="*/ 2802141 w 2899264"/>
              <a:gd name="connsiteY10" fmla="*/ 1646988 h 2016102"/>
              <a:gd name="connsiteX11" fmla="*/ 2813765 w 2899264"/>
              <a:gd name="connsiteY11" fmla="*/ 1278903 h 2016102"/>
              <a:gd name="connsiteX12" fmla="*/ 2856385 w 2899264"/>
              <a:gd name="connsiteY12" fmla="*/ 1197537 h 2016102"/>
              <a:gd name="connsiteX13" fmla="*/ 2887382 w 2899264"/>
              <a:gd name="connsiteY13" fmla="*/ 903069 h 2016102"/>
              <a:gd name="connsiteX14" fmla="*/ 2643283 w 2899264"/>
              <a:gd name="connsiteY14" fmla="*/ 527235 h 2016102"/>
              <a:gd name="connsiteX15" fmla="*/ 2372063 w 2899264"/>
              <a:gd name="connsiteY15" fmla="*/ 163025 h 2016102"/>
              <a:gd name="connsiteX16" fmla="*/ 1593273 w 2899264"/>
              <a:gd name="connsiteY16" fmla="*/ 293 h 2016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899264" h="2016102">
                <a:moveTo>
                  <a:pt x="1593273" y="293"/>
                </a:moveTo>
                <a:cubicBezTo>
                  <a:pt x="1262643" y="6105"/>
                  <a:pt x="605902" y="81659"/>
                  <a:pt x="388280" y="197896"/>
                </a:cubicBezTo>
                <a:cubicBezTo>
                  <a:pt x="170658" y="314133"/>
                  <a:pt x="343722" y="605373"/>
                  <a:pt x="287541" y="697717"/>
                </a:cubicBezTo>
                <a:cubicBezTo>
                  <a:pt x="231360" y="790061"/>
                  <a:pt x="93166" y="645410"/>
                  <a:pt x="51192" y="751961"/>
                </a:cubicBezTo>
                <a:cubicBezTo>
                  <a:pt x="9217" y="858512"/>
                  <a:pt x="-31465" y="1212390"/>
                  <a:pt x="35694" y="1337022"/>
                </a:cubicBezTo>
                <a:cubicBezTo>
                  <a:pt x="102853" y="1461654"/>
                  <a:pt x="362450" y="1431303"/>
                  <a:pt x="454148" y="1499754"/>
                </a:cubicBezTo>
                <a:cubicBezTo>
                  <a:pt x="545846" y="1568205"/>
                  <a:pt x="448335" y="1664424"/>
                  <a:pt x="585883" y="1747727"/>
                </a:cubicBezTo>
                <a:cubicBezTo>
                  <a:pt x="723431" y="1831030"/>
                  <a:pt x="1018545" y="1963411"/>
                  <a:pt x="1279433" y="1999574"/>
                </a:cubicBezTo>
                <a:cubicBezTo>
                  <a:pt x="1540321" y="2035737"/>
                  <a:pt x="1944568" y="2007323"/>
                  <a:pt x="2151212" y="1964703"/>
                </a:cubicBezTo>
                <a:cubicBezTo>
                  <a:pt x="2357856" y="1922083"/>
                  <a:pt x="2410809" y="1796804"/>
                  <a:pt x="2519297" y="1743852"/>
                </a:cubicBezTo>
                <a:cubicBezTo>
                  <a:pt x="2627785" y="1690900"/>
                  <a:pt x="2753063" y="1724479"/>
                  <a:pt x="2802141" y="1646988"/>
                </a:cubicBezTo>
                <a:cubicBezTo>
                  <a:pt x="2851219" y="1569497"/>
                  <a:pt x="2804724" y="1353811"/>
                  <a:pt x="2813765" y="1278903"/>
                </a:cubicBezTo>
                <a:cubicBezTo>
                  <a:pt x="2822806" y="1203995"/>
                  <a:pt x="2844115" y="1260176"/>
                  <a:pt x="2856385" y="1197537"/>
                </a:cubicBezTo>
                <a:cubicBezTo>
                  <a:pt x="2868655" y="1134898"/>
                  <a:pt x="2922899" y="1014786"/>
                  <a:pt x="2887382" y="903069"/>
                </a:cubicBezTo>
                <a:cubicBezTo>
                  <a:pt x="2851865" y="791352"/>
                  <a:pt x="2729169" y="650576"/>
                  <a:pt x="2643283" y="527235"/>
                </a:cubicBezTo>
                <a:cubicBezTo>
                  <a:pt x="2557397" y="403894"/>
                  <a:pt x="2545773" y="250203"/>
                  <a:pt x="2372063" y="163025"/>
                </a:cubicBezTo>
                <a:cubicBezTo>
                  <a:pt x="2198353" y="75847"/>
                  <a:pt x="1923903" y="-5519"/>
                  <a:pt x="1593273" y="293"/>
                </a:cubicBezTo>
                <a:close/>
              </a:path>
            </a:pathLst>
          </a:cu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5" name="TextBox 1084">
            <a:extLst>
              <a:ext uri="{FF2B5EF4-FFF2-40B4-BE49-F238E27FC236}">
                <a16:creationId xmlns:a16="http://schemas.microsoft.com/office/drawing/2014/main" id="{23DF0D77-C1FC-F4FA-23AC-FDB222CE7069}"/>
              </a:ext>
            </a:extLst>
          </p:cNvPr>
          <p:cNvSpPr txBox="1"/>
          <p:nvPr/>
        </p:nvSpPr>
        <p:spPr>
          <a:xfrm>
            <a:off x="7506869" y="1060738"/>
            <a:ext cx="2438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Counterfactual outcome</a:t>
            </a:r>
          </a:p>
        </p:txBody>
      </p:sp>
      <p:sp>
        <p:nvSpPr>
          <p:cNvPr id="1086" name="Freeform: Shape 1085">
            <a:extLst>
              <a:ext uri="{FF2B5EF4-FFF2-40B4-BE49-F238E27FC236}">
                <a16:creationId xmlns:a16="http://schemas.microsoft.com/office/drawing/2014/main" id="{11199542-5C49-5429-4848-FB62195F1139}"/>
              </a:ext>
            </a:extLst>
          </p:cNvPr>
          <p:cNvSpPr/>
          <p:nvPr/>
        </p:nvSpPr>
        <p:spPr>
          <a:xfrm>
            <a:off x="7245626" y="1425084"/>
            <a:ext cx="2899264" cy="2016102"/>
          </a:xfrm>
          <a:custGeom>
            <a:avLst/>
            <a:gdLst>
              <a:gd name="connsiteX0" fmla="*/ 1593273 w 2899264"/>
              <a:gd name="connsiteY0" fmla="*/ 293 h 2016102"/>
              <a:gd name="connsiteX1" fmla="*/ 388280 w 2899264"/>
              <a:gd name="connsiteY1" fmla="*/ 197896 h 2016102"/>
              <a:gd name="connsiteX2" fmla="*/ 287541 w 2899264"/>
              <a:gd name="connsiteY2" fmla="*/ 697717 h 2016102"/>
              <a:gd name="connsiteX3" fmla="*/ 51192 w 2899264"/>
              <a:gd name="connsiteY3" fmla="*/ 751961 h 2016102"/>
              <a:gd name="connsiteX4" fmla="*/ 35694 w 2899264"/>
              <a:gd name="connsiteY4" fmla="*/ 1337022 h 2016102"/>
              <a:gd name="connsiteX5" fmla="*/ 454148 w 2899264"/>
              <a:gd name="connsiteY5" fmla="*/ 1499754 h 2016102"/>
              <a:gd name="connsiteX6" fmla="*/ 585883 w 2899264"/>
              <a:gd name="connsiteY6" fmla="*/ 1747727 h 2016102"/>
              <a:gd name="connsiteX7" fmla="*/ 1279433 w 2899264"/>
              <a:gd name="connsiteY7" fmla="*/ 1999574 h 2016102"/>
              <a:gd name="connsiteX8" fmla="*/ 2151212 w 2899264"/>
              <a:gd name="connsiteY8" fmla="*/ 1964703 h 2016102"/>
              <a:gd name="connsiteX9" fmla="*/ 2519297 w 2899264"/>
              <a:gd name="connsiteY9" fmla="*/ 1743852 h 2016102"/>
              <a:gd name="connsiteX10" fmla="*/ 2802141 w 2899264"/>
              <a:gd name="connsiteY10" fmla="*/ 1646988 h 2016102"/>
              <a:gd name="connsiteX11" fmla="*/ 2813765 w 2899264"/>
              <a:gd name="connsiteY11" fmla="*/ 1278903 h 2016102"/>
              <a:gd name="connsiteX12" fmla="*/ 2856385 w 2899264"/>
              <a:gd name="connsiteY12" fmla="*/ 1197537 h 2016102"/>
              <a:gd name="connsiteX13" fmla="*/ 2887382 w 2899264"/>
              <a:gd name="connsiteY13" fmla="*/ 903069 h 2016102"/>
              <a:gd name="connsiteX14" fmla="*/ 2643283 w 2899264"/>
              <a:gd name="connsiteY14" fmla="*/ 527235 h 2016102"/>
              <a:gd name="connsiteX15" fmla="*/ 2372063 w 2899264"/>
              <a:gd name="connsiteY15" fmla="*/ 163025 h 2016102"/>
              <a:gd name="connsiteX16" fmla="*/ 1593273 w 2899264"/>
              <a:gd name="connsiteY16" fmla="*/ 293 h 2016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899264" h="2016102">
                <a:moveTo>
                  <a:pt x="1593273" y="293"/>
                </a:moveTo>
                <a:cubicBezTo>
                  <a:pt x="1262643" y="6105"/>
                  <a:pt x="605902" y="81659"/>
                  <a:pt x="388280" y="197896"/>
                </a:cubicBezTo>
                <a:cubicBezTo>
                  <a:pt x="170658" y="314133"/>
                  <a:pt x="343722" y="605373"/>
                  <a:pt x="287541" y="697717"/>
                </a:cubicBezTo>
                <a:cubicBezTo>
                  <a:pt x="231360" y="790061"/>
                  <a:pt x="93166" y="645410"/>
                  <a:pt x="51192" y="751961"/>
                </a:cubicBezTo>
                <a:cubicBezTo>
                  <a:pt x="9217" y="858512"/>
                  <a:pt x="-31465" y="1212390"/>
                  <a:pt x="35694" y="1337022"/>
                </a:cubicBezTo>
                <a:cubicBezTo>
                  <a:pt x="102853" y="1461654"/>
                  <a:pt x="362450" y="1431303"/>
                  <a:pt x="454148" y="1499754"/>
                </a:cubicBezTo>
                <a:cubicBezTo>
                  <a:pt x="545846" y="1568205"/>
                  <a:pt x="448335" y="1664424"/>
                  <a:pt x="585883" y="1747727"/>
                </a:cubicBezTo>
                <a:cubicBezTo>
                  <a:pt x="723431" y="1831030"/>
                  <a:pt x="1018545" y="1963411"/>
                  <a:pt x="1279433" y="1999574"/>
                </a:cubicBezTo>
                <a:cubicBezTo>
                  <a:pt x="1540321" y="2035737"/>
                  <a:pt x="1944568" y="2007323"/>
                  <a:pt x="2151212" y="1964703"/>
                </a:cubicBezTo>
                <a:cubicBezTo>
                  <a:pt x="2357856" y="1922083"/>
                  <a:pt x="2410809" y="1796804"/>
                  <a:pt x="2519297" y="1743852"/>
                </a:cubicBezTo>
                <a:cubicBezTo>
                  <a:pt x="2627785" y="1690900"/>
                  <a:pt x="2753063" y="1724479"/>
                  <a:pt x="2802141" y="1646988"/>
                </a:cubicBezTo>
                <a:cubicBezTo>
                  <a:pt x="2851219" y="1569497"/>
                  <a:pt x="2804724" y="1353811"/>
                  <a:pt x="2813765" y="1278903"/>
                </a:cubicBezTo>
                <a:cubicBezTo>
                  <a:pt x="2822806" y="1203995"/>
                  <a:pt x="2844115" y="1260176"/>
                  <a:pt x="2856385" y="1197537"/>
                </a:cubicBezTo>
                <a:cubicBezTo>
                  <a:pt x="2868655" y="1134898"/>
                  <a:pt x="2922899" y="1014786"/>
                  <a:pt x="2887382" y="903069"/>
                </a:cubicBezTo>
                <a:cubicBezTo>
                  <a:pt x="2851865" y="791352"/>
                  <a:pt x="2729169" y="650576"/>
                  <a:pt x="2643283" y="527235"/>
                </a:cubicBezTo>
                <a:cubicBezTo>
                  <a:pt x="2557397" y="403894"/>
                  <a:pt x="2545773" y="250203"/>
                  <a:pt x="2372063" y="163025"/>
                </a:cubicBezTo>
                <a:cubicBezTo>
                  <a:pt x="2198353" y="75847"/>
                  <a:pt x="1923903" y="-5519"/>
                  <a:pt x="1593273" y="293"/>
                </a:cubicBezTo>
                <a:close/>
              </a:path>
            </a:pathLst>
          </a:cu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88" name="Straight Arrow Connector 1087">
            <a:extLst>
              <a:ext uri="{FF2B5EF4-FFF2-40B4-BE49-F238E27FC236}">
                <a16:creationId xmlns:a16="http://schemas.microsoft.com/office/drawing/2014/main" id="{38385D87-D902-CFBA-CB5E-4548AC3100BF}"/>
              </a:ext>
            </a:extLst>
          </p:cNvPr>
          <p:cNvCxnSpPr>
            <a:cxnSpLocks/>
          </p:cNvCxnSpPr>
          <p:nvPr/>
        </p:nvCxnSpPr>
        <p:spPr>
          <a:xfrm>
            <a:off x="10067400" y="2967849"/>
            <a:ext cx="2006600" cy="0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94" name="Graphic 1093" descr="Dollar with solid fill">
            <a:extLst>
              <a:ext uri="{FF2B5EF4-FFF2-40B4-BE49-F238E27FC236}">
                <a16:creationId xmlns:a16="http://schemas.microsoft.com/office/drawing/2014/main" id="{8498D18C-3960-DDAB-A860-09E9867460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834364" y="2997955"/>
            <a:ext cx="309486" cy="309486"/>
          </a:xfrm>
          <a:prstGeom prst="rect">
            <a:avLst/>
          </a:prstGeom>
        </p:spPr>
      </p:pic>
      <p:sp>
        <p:nvSpPr>
          <p:cNvPr id="1095" name="TextBox 1094">
            <a:extLst>
              <a:ext uri="{FF2B5EF4-FFF2-40B4-BE49-F238E27FC236}">
                <a16:creationId xmlns:a16="http://schemas.microsoft.com/office/drawing/2014/main" id="{84CE97C1-A506-4A13-A3AD-2F5E62CB9702}"/>
              </a:ext>
            </a:extLst>
          </p:cNvPr>
          <p:cNvSpPr txBox="1"/>
          <p:nvPr/>
        </p:nvSpPr>
        <p:spPr>
          <a:xfrm>
            <a:off x="9677676" y="885515"/>
            <a:ext cx="16459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% of companies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97" name="TextBox 1096">
                <a:extLst>
                  <a:ext uri="{FF2B5EF4-FFF2-40B4-BE49-F238E27FC236}">
                    <a16:creationId xmlns:a16="http://schemas.microsoft.com/office/drawing/2014/main" id="{DD5F7A70-35DB-81A1-28A9-3C43AC18C9D6}"/>
                  </a:ext>
                </a:extLst>
              </p:cNvPr>
              <p:cNvSpPr txBox="1"/>
              <p:nvPr/>
            </p:nvSpPr>
            <p:spPr>
              <a:xfrm>
                <a:off x="10655321" y="1415443"/>
                <a:ext cx="653128" cy="387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dirty="0">
                  <a:latin typeface="+mj-lt"/>
                </a:endParaRPr>
              </a:p>
            </p:txBody>
          </p:sp>
        </mc:Choice>
        <mc:Fallback xmlns="">
          <p:sp>
            <p:nvSpPr>
              <p:cNvPr id="1097" name="TextBox 1096">
                <a:extLst>
                  <a:ext uri="{FF2B5EF4-FFF2-40B4-BE49-F238E27FC236}">
                    <a16:creationId xmlns:a16="http://schemas.microsoft.com/office/drawing/2014/main" id="{DD5F7A70-35DB-81A1-28A9-3C43AC18C9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55321" y="1415443"/>
                <a:ext cx="653128" cy="38792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98" name="Straight Arrow Connector 1097">
            <a:extLst>
              <a:ext uri="{FF2B5EF4-FFF2-40B4-BE49-F238E27FC236}">
                <a16:creationId xmlns:a16="http://schemas.microsoft.com/office/drawing/2014/main" id="{B6F4F7E9-362A-C7A1-84D9-14368C3F0989}"/>
              </a:ext>
            </a:extLst>
          </p:cNvPr>
          <p:cNvCxnSpPr>
            <a:cxnSpLocks/>
            <a:stCxn id="5" idx="15"/>
            <a:endCxn id="1086" idx="6"/>
          </p:cNvCxnSpPr>
          <p:nvPr/>
        </p:nvCxnSpPr>
        <p:spPr>
          <a:xfrm flipV="1">
            <a:off x="4525505" y="3172811"/>
            <a:ext cx="3306004" cy="1716904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3" name="Picture 92" descr="A picture containing logo&#10;&#10;Description automatically generated">
            <a:extLst>
              <a:ext uri="{FF2B5EF4-FFF2-40B4-BE49-F238E27FC236}">
                <a16:creationId xmlns:a16="http://schemas.microsoft.com/office/drawing/2014/main" id="{BCC8B3BE-1BD7-54E2-270E-54E269CE13E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2667" y="4901299"/>
            <a:ext cx="2402402" cy="1662562"/>
          </a:xfrm>
          <a:prstGeom prst="rect">
            <a:avLst/>
          </a:prstGeom>
        </p:spPr>
      </p:pic>
      <p:sp>
        <p:nvSpPr>
          <p:cNvPr id="94" name="TextBox 93">
            <a:extLst>
              <a:ext uri="{FF2B5EF4-FFF2-40B4-BE49-F238E27FC236}">
                <a16:creationId xmlns:a16="http://schemas.microsoft.com/office/drawing/2014/main" id="{C26C1427-1535-7949-F555-76AE22EFEA29}"/>
              </a:ext>
            </a:extLst>
          </p:cNvPr>
          <p:cNvSpPr txBox="1"/>
          <p:nvPr/>
        </p:nvSpPr>
        <p:spPr>
          <a:xfrm>
            <a:off x="1792122" y="6291166"/>
            <a:ext cx="1304896" cy="408623"/>
          </a:xfrm>
          <a:prstGeom prst="round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Fortune500</a:t>
            </a:r>
          </a:p>
        </p:txBody>
      </p:sp>
      <p:pic>
        <p:nvPicPr>
          <p:cNvPr id="97" name="Picture 96" descr="Little boy presenting graph">
            <a:extLst>
              <a:ext uri="{FF2B5EF4-FFF2-40B4-BE49-F238E27FC236}">
                <a16:creationId xmlns:a16="http://schemas.microsoft.com/office/drawing/2014/main" id="{11EC2ED7-56FF-FB07-E742-6A0EAF1C997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584" y="5266289"/>
            <a:ext cx="1455122" cy="970001"/>
          </a:xfrm>
          <a:prstGeom prst="rect">
            <a:avLst/>
          </a:prstGeom>
        </p:spPr>
      </p:pic>
      <p:sp>
        <p:nvSpPr>
          <p:cNvPr id="98" name="TextBox 97">
            <a:extLst>
              <a:ext uri="{FF2B5EF4-FFF2-40B4-BE49-F238E27FC236}">
                <a16:creationId xmlns:a16="http://schemas.microsoft.com/office/drawing/2014/main" id="{6B40CCB8-73B3-EFB9-74D8-629DFB1EAFCB}"/>
              </a:ext>
            </a:extLst>
          </p:cNvPr>
          <p:cNvSpPr txBox="1"/>
          <p:nvPr/>
        </p:nvSpPr>
        <p:spPr>
          <a:xfrm>
            <a:off x="230149" y="4523762"/>
            <a:ext cx="1511663" cy="715089"/>
          </a:xfrm>
          <a:prstGeom prst="round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Assign Cloud Specialist</a:t>
            </a:r>
          </a:p>
        </p:txBody>
      </p:sp>
      <p:pic>
        <p:nvPicPr>
          <p:cNvPr id="100" name="Picture 99" descr="Top view of miscellaneous board game pieces">
            <a:extLst>
              <a:ext uri="{FF2B5EF4-FFF2-40B4-BE49-F238E27FC236}">
                <a16:creationId xmlns:a16="http://schemas.microsoft.com/office/drawing/2014/main" id="{62BAE906-87EA-B8DC-FCC1-995148C8CAB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178" y="2268679"/>
            <a:ext cx="1380087" cy="920058"/>
          </a:xfrm>
          <a:prstGeom prst="rect">
            <a:avLst/>
          </a:prstGeom>
        </p:spPr>
      </p:pic>
      <p:sp>
        <p:nvSpPr>
          <p:cNvPr id="101" name="TextBox 100">
            <a:extLst>
              <a:ext uri="{FF2B5EF4-FFF2-40B4-BE49-F238E27FC236}">
                <a16:creationId xmlns:a16="http://schemas.microsoft.com/office/drawing/2014/main" id="{0F45591E-4406-04C0-90D9-5FB877624340}"/>
              </a:ext>
            </a:extLst>
          </p:cNvPr>
          <p:cNvSpPr txBox="1"/>
          <p:nvPr/>
        </p:nvSpPr>
        <p:spPr>
          <a:xfrm>
            <a:off x="192282" y="1552077"/>
            <a:ext cx="1511663" cy="715089"/>
          </a:xfrm>
          <a:prstGeom prst="round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No cloud specialist</a:t>
            </a:r>
          </a:p>
        </p:txBody>
      </p:sp>
      <p:pic>
        <p:nvPicPr>
          <p:cNvPr id="102" name="Picture 101" descr="A picture containing logo&#10;&#10;Description automatically generated">
            <a:extLst>
              <a:ext uri="{FF2B5EF4-FFF2-40B4-BE49-F238E27FC236}">
                <a16:creationId xmlns:a16="http://schemas.microsoft.com/office/drawing/2014/main" id="{AA428646-AD4C-BDD4-859B-A18994C7A3EB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9970" y="1611161"/>
            <a:ext cx="2402402" cy="1662562"/>
          </a:xfrm>
          <a:prstGeom prst="rect">
            <a:avLst/>
          </a:prstGeom>
        </p:spPr>
      </p:pic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F5511950-202F-FFC9-0E26-6376F9E9B14C}"/>
              </a:ext>
            </a:extLst>
          </p:cNvPr>
          <p:cNvCxnSpPr>
            <a:cxnSpLocks/>
          </p:cNvCxnSpPr>
          <p:nvPr/>
        </p:nvCxnSpPr>
        <p:spPr>
          <a:xfrm rot="16200000">
            <a:off x="9213542" y="2281341"/>
            <a:ext cx="2006600" cy="0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Rectangle 106">
            <a:extLst>
              <a:ext uri="{FF2B5EF4-FFF2-40B4-BE49-F238E27FC236}">
                <a16:creationId xmlns:a16="http://schemas.microsoft.com/office/drawing/2014/main" id="{A9DBCCEB-253C-9228-9528-61ABA5B274BD}"/>
              </a:ext>
            </a:extLst>
          </p:cNvPr>
          <p:cNvSpPr/>
          <p:nvPr/>
        </p:nvSpPr>
        <p:spPr>
          <a:xfrm>
            <a:off x="10216842" y="2314940"/>
            <a:ext cx="309486" cy="65602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5EA3BE64-2A79-2B6B-0C53-07EF381BAB08}"/>
              </a:ext>
            </a:extLst>
          </p:cNvPr>
          <p:cNvSpPr/>
          <p:nvPr/>
        </p:nvSpPr>
        <p:spPr>
          <a:xfrm>
            <a:off x="10526328" y="1869160"/>
            <a:ext cx="309486" cy="110180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FCA4A6C0-941B-3A42-0AAF-1C490D9F551D}"/>
              </a:ext>
            </a:extLst>
          </p:cNvPr>
          <p:cNvSpPr/>
          <p:nvPr/>
        </p:nvSpPr>
        <p:spPr>
          <a:xfrm>
            <a:off x="10846606" y="2514493"/>
            <a:ext cx="309486" cy="45647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585763AF-234C-534D-F8FE-2D2E8A3C672B}"/>
              </a:ext>
            </a:extLst>
          </p:cNvPr>
          <p:cNvSpPr/>
          <p:nvPr/>
        </p:nvSpPr>
        <p:spPr>
          <a:xfrm>
            <a:off x="11166884" y="2807253"/>
            <a:ext cx="309486" cy="16371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852EAA82-9D82-F36E-E062-F5619B749647}"/>
              </a:ext>
            </a:extLst>
          </p:cNvPr>
          <p:cNvSpPr txBox="1"/>
          <p:nvPr/>
        </p:nvSpPr>
        <p:spPr>
          <a:xfrm>
            <a:off x="5286028" y="-6870"/>
            <a:ext cx="6992382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chemeClr val="bg1">
                    <a:lumMod val="85000"/>
                  </a:schemeClr>
                </a:solidFill>
              </a:rPr>
              <a:t>Image source: https://www.linkedin.com/pulse/why-90-fortune-500-companies-now-using-microsoft-cloud-natasha-spurr/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25" name="TextBox 1024">
                <a:extLst>
                  <a:ext uri="{FF2B5EF4-FFF2-40B4-BE49-F238E27FC236}">
                    <a16:creationId xmlns:a16="http://schemas.microsoft.com/office/drawing/2014/main" id="{30957D1D-7A82-CB6B-15F4-4CD33EB0C66D}"/>
                  </a:ext>
                </a:extLst>
              </p:cNvPr>
              <p:cNvSpPr txBox="1"/>
              <p:nvPr/>
            </p:nvSpPr>
            <p:spPr>
              <a:xfrm>
                <a:off x="9414895" y="3347206"/>
                <a:ext cx="2792816" cy="3879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p>
                        <m:d>
                          <m:dPr>
                            <m:ctrlPr>
                              <a:rPr lang="en-US" b="0" i="1" smtClean="0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</m:sup>
                    </m:sSup>
                    <m:r>
                      <a:rPr lang="en-US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=20$</m:t>
                    </m:r>
                  </m:oMath>
                </a14:m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  <a:latin typeface="+mj-lt"/>
                  </a:rPr>
                  <a:t> (average spend)</a:t>
                </a:r>
              </a:p>
            </p:txBody>
          </p:sp>
        </mc:Choice>
        <mc:Fallback xmlns="">
          <p:sp>
            <p:nvSpPr>
              <p:cNvPr id="1025" name="TextBox 1024">
                <a:extLst>
                  <a:ext uri="{FF2B5EF4-FFF2-40B4-BE49-F238E27FC236}">
                    <a16:creationId xmlns:a16="http://schemas.microsoft.com/office/drawing/2014/main" id="{30957D1D-7A82-CB6B-15F4-4CD33EB0C6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4895" y="3347206"/>
                <a:ext cx="2792816" cy="387927"/>
              </a:xfrm>
              <a:prstGeom prst="rect">
                <a:avLst/>
              </a:prstGeom>
              <a:blipFill>
                <a:blip r:embed="rId11"/>
                <a:stretch>
                  <a:fillRect t="-3125" r="-1525" b="-234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8E98DDD-15BC-1543-9551-3F55B90C372E}"/>
                  </a:ext>
                </a:extLst>
              </p:cNvPr>
              <p:cNvSpPr txBox="1"/>
              <p:nvPr/>
            </p:nvSpPr>
            <p:spPr>
              <a:xfrm>
                <a:off x="5282034" y="1655992"/>
                <a:ext cx="72635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∣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>
                  <a:latin typeface="+mj-lt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8E98DDD-15BC-1543-9551-3F55B90C37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2034" y="1655992"/>
                <a:ext cx="726353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303E533-1E80-9FDF-F309-F38EEF8684B2}"/>
                  </a:ext>
                </a:extLst>
              </p:cNvPr>
              <p:cNvSpPr txBox="1"/>
              <p:nvPr/>
            </p:nvSpPr>
            <p:spPr>
              <a:xfrm>
                <a:off x="5286028" y="4638490"/>
                <a:ext cx="7367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∣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dirty="0">
                  <a:latin typeface="+mj-lt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303E533-1E80-9FDF-F309-F38EEF8684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6028" y="4638490"/>
                <a:ext cx="736740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AA5AEF9-DAD1-0146-0D37-7D546757DFFF}"/>
                  </a:ext>
                </a:extLst>
              </p:cNvPr>
              <p:cNvSpPr txBox="1"/>
              <p:nvPr/>
            </p:nvSpPr>
            <p:spPr>
              <a:xfrm>
                <a:off x="4600790" y="6409870"/>
                <a:ext cx="26453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=20$</m:t>
                    </m:r>
                  </m:oMath>
                </a14:m>
                <a:r>
                  <a:rPr lang="en-US" dirty="0">
                    <a:latin typeface="+mj-lt"/>
                  </a:rPr>
                  <a:t> (average spend)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AA5AEF9-DAD1-0146-0D37-7D546757DF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0790" y="6409870"/>
                <a:ext cx="2645340" cy="369332"/>
              </a:xfrm>
              <a:prstGeom prst="rect">
                <a:avLst/>
              </a:prstGeom>
              <a:blipFill>
                <a:blip r:embed="rId14"/>
                <a:stretch>
                  <a:fillRect t="-8197" r="-1382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2204386-A7F9-2ED6-84E4-C39ACD7D8FB4}"/>
                  </a:ext>
                </a:extLst>
              </p:cNvPr>
              <p:cNvSpPr txBox="1"/>
              <p:nvPr/>
            </p:nvSpPr>
            <p:spPr>
              <a:xfrm>
                <a:off x="4449292" y="3376915"/>
                <a:ext cx="26409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=10$</m:t>
                    </m:r>
                  </m:oMath>
                </a14:m>
                <a:r>
                  <a:rPr lang="en-US" dirty="0">
                    <a:latin typeface="+mj-lt"/>
                  </a:rPr>
                  <a:t> (average spend)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2204386-A7F9-2ED6-84E4-C39ACD7D8F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9292" y="3376915"/>
                <a:ext cx="2640916" cy="369332"/>
              </a:xfrm>
              <a:prstGeom prst="rect">
                <a:avLst/>
              </a:prstGeom>
              <a:blipFill>
                <a:blip r:embed="rId15"/>
                <a:stretch>
                  <a:fillRect t="-9836" r="-1386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0716CAFE-9126-8D4E-D77E-E3FC115DC1FA}"/>
              </a:ext>
            </a:extLst>
          </p:cNvPr>
          <p:cNvSpPr txBox="1"/>
          <p:nvPr/>
        </p:nvSpPr>
        <p:spPr>
          <a:xfrm>
            <a:off x="3321569" y="1203789"/>
            <a:ext cx="948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Group 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588374-44AF-E8C2-C63E-7D037EE7BAEC}"/>
              </a:ext>
            </a:extLst>
          </p:cNvPr>
          <p:cNvSpPr txBox="1"/>
          <p:nvPr/>
        </p:nvSpPr>
        <p:spPr>
          <a:xfrm>
            <a:off x="3322931" y="4448046"/>
            <a:ext cx="941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Group B</a:t>
            </a:r>
          </a:p>
        </p:txBody>
      </p:sp>
    </p:spTree>
    <p:extLst>
      <p:ext uri="{BB962C8B-B14F-4D97-AF65-F5344CB8AC3E}">
        <p14:creationId xmlns:p14="http://schemas.microsoft.com/office/powerpoint/2010/main" val="17361140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Picture 4">
            <a:extLst>
              <a:ext uri="{FF2B5EF4-FFF2-40B4-BE49-F238E27FC236}">
                <a16:creationId xmlns:a16="http://schemas.microsoft.com/office/drawing/2014/main" id="{E3F5EB3F-91E6-41BE-6224-5C6FFB3E40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8414" y="5044659"/>
            <a:ext cx="2195206" cy="132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9A241C8B-0D80-0BAE-68E1-17C964215C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8419" y="1717839"/>
            <a:ext cx="2195206" cy="132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51D93F09-AD71-4453-C07C-ADFF49A03E55}"/>
              </a:ext>
            </a:extLst>
          </p:cNvPr>
          <p:cNvCxnSpPr>
            <a:cxnSpLocks/>
          </p:cNvCxnSpPr>
          <p:nvPr/>
        </p:nvCxnSpPr>
        <p:spPr>
          <a:xfrm rot="16200000">
            <a:off x="4115266" y="5467441"/>
            <a:ext cx="2006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B000839A-4B6E-971E-2724-8DB255520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Historical Data</a:t>
            </a: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FD7A86AD-9DAD-B132-2E80-C1B8EC2B70FE}"/>
              </a:ext>
            </a:extLst>
          </p:cNvPr>
          <p:cNvSpPr/>
          <p:nvPr/>
        </p:nvSpPr>
        <p:spPr>
          <a:xfrm>
            <a:off x="1795285" y="1604572"/>
            <a:ext cx="640080" cy="640080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</a:rPr>
              <a:t>A</a:t>
            </a:r>
          </a:p>
        </p:txBody>
      </p:sp>
      <p:cxnSp>
        <p:nvCxnSpPr>
          <p:cNvPr id="1115" name="Straight Arrow Connector 1114">
            <a:extLst>
              <a:ext uri="{FF2B5EF4-FFF2-40B4-BE49-F238E27FC236}">
                <a16:creationId xmlns:a16="http://schemas.microsoft.com/office/drawing/2014/main" id="{43ACAEA0-745D-5703-B2D6-8C896809D3B0}"/>
              </a:ext>
            </a:extLst>
          </p:cNvPr>
          <p:cNvCxnSpPr>
            <a:cxnSpLocks/>
          </p:cNvCxnSpPr>
          <p:nvPr/>
        </p:nvCxnSpPr>
        <p:spPr>
          <a:xfrm>
            <a:off x="4988391" y="6156308"/>
            <a:ext cx="2006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7" name="Rectangle 1116">
            <a:extLst>
              <a:ext uri="{FF2B5EF4-FFF2-40B4-BE49-F238E27FC236}">
                <a16:creationId xmlns:a16="http://schemas.microsoft.com/office/drawing/2014/main" id="{CC0C3762-FC25-83F9-7756-1CE48524C77B}"/>
              </a:ext>
            </a:extLst>
          </p:cNvPr>
          <p:cNvSpPr/>
          <p:nvPr/>
        </p:nvSpPr>
        <p:spPr>
          <a:xfrm>
            <a:off x="5118566" y="5501040"/>
            <a:ext cx="309486" cy="6560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8" name="Rectangle 1117">
            <a:extLst>
              <a:ext uri="{FF2B5EF4-FFF2-40B4-BE49-F238E27FC236}">
                <a16:creationId xmlns:a16="http://schemas.microsoft.com/office/drawing/2014/main" id="{932158FA-CD7A-33B1-9829-D67BB154EDDD}"/>
              </a:ext>
            </a:extLst>
          </p:cNvPr>
          <p:cNvSpPr/>
          <p:nvPr/>
        </p:nvSpPr>
        <p:spPr>
          <a:xfrm>
            <a:off x="5428052" y="5055260"/>
            <a:ext cx="309486" cy="110180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9" name="Rectangle 1118">
            <a:extLst>
              <a:ext uri="{FF2B5EF4-FFF2-40B4-BE49-F238E27FC236}">
                <a16:creationId xmlns:a16="http://schemas.microsoft.com/office/drawing/2014/main" id="{94897A34-3F15-0B3B-BE34-3BA2227B0CA3}"/>
              </a:ext>
            </a:extLst>
          </p:cNvPr>
          <p:cNvSpPr/>
          <p:nvPr/>
        </p:nvSpPr>
        <p:spPr>
          <a:xfrm>
            <a:off x="5748330" y="5700593"/>
            <a:ext cx="309486" cy="45647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0" name="Rectangle 1119">
            <a:extLst>
              <a:ext uri="{FF2B5EF4-FFF2-40B4-BE49-F238E27FC236}">
                <a16:creationId xmlns:a16="http://schemas.microsoft.com/office/drawing/2014/main" id="{61AFDDAC-A7CD-DA68-3039-9498D76C9A15}"/>
              </a:ext>
            </a:extLst>
          </p:cNvPr>
          <p:cNvSpPr/>
          <p:nvPr/>
        </p:nvSpPr>
        <p:spPr>
          <a:xfrm>
            <a:off x="6068608" y="5993353"/>
            <a:ext cx="309486" cy="16371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21" name="Graphic 1120" descr="Dollar with solid fill">
            <a:extLst>
              <a:ext uri="{FF2B5EF4-FFF2-40B4-BE49-F238E27FC236}">
                <a16:creationId xmlns:a16="http://schemas.microsoft.com/office/drawing/2014/main" id="{E5DF3D32-74B8-1A24-B3DD-88112C967B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55355" y="6186414"/>
            <a:ext cx="309486" cy="309486"/>
          </a:xfrm>
          <a:prstGeom prst="rect">
            <a:avLst/>
          </a:prstGeom>
        </p:spPr>
      </p:pic>
      <p:sp>
        <p:nvSpPr>
          <p:cNvPr id="1122" name="TextBox 1121">
            <a:extLst>
              <a:ext uri="{FF2B5EF4-FFF2-40B4-BE49-F238E27FC236}">
                <a16:creationId xmlns:a16="http://schemas.microsoft.com/office/drawing/2014/main" id="{A6AEC2A8-6904-B86F-FA3D-344B4A893D3F}"/>
              </a:ext>
            </a:extLst>
          </p:cNvPr>
          <p:cNvSpPr txBox="1"/>
          <p:nvPr/>
        </p:nvSpPr>
        <p:spPr>
          <a:xfrm>
            <a:off x="4598667" y="4073974"/>
            <a:ext cx="16459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% of companies</a:t>
            </a:r>
          </a:p>
        </p:txBody>
      </p:sp>
      <p:sp>
        <p:nvSpPr>
          <p:cNvPr id="1135" name="Oval 1134">
            <a:extLst>
              <a:ext uri="{FF2B5EF4-FFF2-40B4-BE49-F238E27FC236}">
                <a16:creationId xmlns:a16="http://schemas.microsoft.com/office/drawing/2014/main" id="{F5ECA2AB-FA87-AB3C-4E84-3F1EFB01AD4C}"/>
              </a:ext>
            </a:extLst>
          </p:cNvPr>
          <p:cNvSpPr/>
          <p:nvPr/>
        </p:nvSpPr>
        <p:spPr>
          <a:xfrm>
            <a:off x="1790552" y="4594788"/>
            <a:ext cx="640080" cy="640080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</a:rPr>
              <a:t>B</a:t>
            </a:r>
          </a:p>
        </p:txBody>
      </p:sp>
      <p:cxnSp>
        <p:nvCxnSpPr>
          <p:cNvPr id="1139" name="Straight Arrow Connector 1138">
            <a:extLst>
              <a:ext uri="{FF2B5EF4-FFF2-40B4-BE49-F238E27FC236}">
                <a16:creationId xmlns:a16="http://schemas.microsoft.com/office/drawing/2014/main" id="{EB240DE5-409C-B8AF-6D48-51FC7E3A2115}"/>
              </a:ext>
            </a:extLst>
          </p:cNvPr>
          <p:cNvCxnSpPr>
            <a:cxnSpLocks/>
          </p:cNvCxnSpPr>
          <p:nvPr/>
        </p:nvCxnSpPr>
        <p:spPr>
          <a:xfrm>
            <a:off x="4839016" y="2985923"/>
            <a:ext cx="2006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0" name="Straight Arrow Connector 1139">
            <a:extLst>
              <a:ext uri="{FF2B5EF4-FFF2-40B4-BE49-F238E27FC236}">
                <a16:creationId xmlns:a16="http://schemas.microsoft.com/office/drawing/2014/main" id="{808934D2-2104-0FF0-5485-F27D95765186}"/>
              </a:ext>
            </a:extLst>
          </p:cNvPr>
          <p:cNvCxnSpPr>
            <a:cxnSpLocks/>
          </p:cNvCxnSpPr>
          <p:nvPr/>
        </p:nvCxnSpPr>
        <p:spPr>
          <a:xfrm rot="16200000">
            <a:off x="3965891" y="2294604"/>
            <a:ext cx="2006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1" name="Rectangle 1140">
            <a:extLst>
              <a:ext uri="{FF2B5EF4-FFF2-40B4-BE49-F238E27FC236}">
                <a16:creationId xmlns:a16="http://schemas.microsoft.com/office/drawing/2014/main" id="{42FE65F8-8EA5-5D1C-5228-3C27168FDFCC}"/>
              </a:ext>
            </a:extLst>
          </p:cNvPr>
          <p:cNvSpPr/>
          <p:nvPr/>
        </p:nvSpPr>
        <p:spPr>
          <a:xfrm>
            <a:off x="4969191" y="1682703"/>
            <a:ext cx="309486" cy="13039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2" name="Rectangle 1141">
            <a:extLst>
              <a:ext uri="{FF2B5EF4-FFF2-40B4-BE49-F238E27FC236}">
                <a16:creationId xmlns:a16="http://schemas.microsoft.com/office/drawing/2014/main" id="{9DC8C43A-2133-337F-88AB-FAD8B89A0B24}"/>
              </a:ext>
            </a:extLst>
          </p:cNvPr>
          <p:cNvSpPr/>
          <p:nvPr/>
        </p:nvSpPr>
        <p:spPr>
          <a:xfrm>
            <a:off x="5278677" y="2331661"/>
            <a:ext cx="309486" cy="65501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3" name="Rectangle 1142">
            <a:extLst>
              <a:ext uri="{FF2B5EF4-FFF2-40B4-BE49-F238E27FC236}">
                <a16:creationId xmlns:a16="http://schemas.microsoft.com/office/drawing/2014/main" id="{35E5D109-9DF0-4C0C-1EF4-D81DC4F78AAE}"/>
              </a:ext>
            </a:extLst>
          </p:cNvPr>
          <p:cNvSpPr/>
          <p:nvPr/>
        </p:nvSpPr>
        <p:spPr>
          <a:xfrm>
            <a:off x="5598955" y="2677890"/>
            <a:ext cx="309486" cy="308789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4" name="Rectangle 1143">
            <a:extLst>
              <a:ext uri="{FF2B5EF4-FFF2-40B4-BE49-F238E27FC236}">
                <a16:creationId xmlns:a16="http://schemas.microsoft.com/office/drawing/2014/main" id="{3531C893-A6AA-E51E-CB7F-C92A5CA3BBED}"/>
              </a:ext>
            </a:extLst>
          </p:cNvPr>
          <p:cNvSpPr/>
          <p:nvPr/>
        </p:nvSpPr>
        <p:spPr>
          <a:xfrm>
            <a:off x="5919233" y="2904694"/>
            <a:ext cx="309486" cy="8198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50" name="Graphic 1149" descr="Dollar with solid fill">
            <a:extLst>
              <a:ext uri="{FF2B5EF4-FFF2-40B4-BE49-F238E27FC236}">
                <a16:creationId xmlns:a16="http://schemas.microsoft.com/office/drawing/2014/main" id="{FBB13C45-590A-840D-E8F5-351EB5CF68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05980" y="3016029"/>
            <a:ext cx="309486" cy="309486"/>
          </a:xfrm>
          <a:prstGeom prst="rect">
            <a:avLst/>
          </a:prstGeom>
        </p:spPr>
      </p:pic>
      <p:sp>
        <p:nvSpPr>
          <p:cNvPr id="1158" name="TextBox 1157">
            <a:extLst>
              <a:ext uri="{FF2B5EF4-FFF2-40B4-BE49-F238E27FC236}">
                <a16:creationId xmlns:a16="http://schemas.microsoft.com/office/drawing/2014/main" id="{229B1505-46FF-BD43-647B-D97C3104BD8D}"/>
              </a:ext>
            </a:extLst>
          </p:cNvPr>
          <p:cNvSpPr txBox="1"/>
          <p:nvPr/>
        </p:nvSpPr>
        <p:spPr>
          <a:xfrm>
            <a:off x="4449292" y="903589"/>
            <a:ext cx="16459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% of companies</a:t>
            </a:r>
          </a:p>
        </p:txBody>
      </p:sp>
      <p:sp>
        <p:nvSpPr>
          <p:cNvPr id="1054" name="TextBox 1053">
            <a:extLst>
              <a:ext uri="{FF2B5EF4-FFF2-40B4-BE49-F238E27FC236}">
                <a16:creationId xmlns:a16="http://schemas.microsoft.com/office/drawing/2014/main" id="{54573D3B-4AFC-D3ED-D64F-A6D5D65B0A4B}"/>
              </a:ext>
            </a:extLst>
          </p:cNvPr>
          <p:cNvSpPr txBox="1"/>
          <p:nvPr/>
        </p:nvSpPr>
        <p:spPr>
          <a:xfrm>
            <a:off x="7616806" y="4461688"/>
            <a:ext cx="2468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Counterfactual Outcome</a:t>
            </a:r>
          </a:p>
        </p:txBody>
      </p:sp>
      <p:cxnSp>
        <p:nvCxnSpPr>
          <p:cNvPr id="1055" name="Straight Arrow Connector 1054">
            <a:extLst>
              <a:ext uri="{FF2B5EF4-FFF2-40B4-BE49-F238E27FC236}">
                <a16:creationId xmlns:a16="http://schemas.microsoft.com/office/drawing/2014/main" id="{75C2B208-B56A-8C38-1D19-73D0909AC0C9}"/>
              </a:ext>
            </a:extLst>
          </p:cNvPr>
          <p:cNvCxnSpPr>
            <a:cxnSpLocks/>
          </p:cNvCxnSpPr>
          <p:nvPr/>
        </p:nvCxnSpPr>
        <p:spPr>
          <a:xfrm>
            <a:off x="10053160" y="6152272"/>
            <a:ext cx="2006600" cy="0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6" name="Straight Arrow Connector 1055">
            <a:extLst>
              <a:ext uri="{FF2B5EF4-FFF2-40B4-BE49-F238E27FC236}">
                <a16:creationId xmlns:a16="http://schemas.microsoft.com/office/drawing/2014/main" id="{4DFBAC10-398E-BE6C-7D3E-20BF44FBB12B}"/>
              </a:ext>
            </a:extLst>
          </p:cNvPr>
          <p:cNvCxnSpPr>
            <a:cxnSpLocks/>
          </p:cNvCxnSpPr>
          <p:nvPr/>
        </p:nvCxnSpPr>
        <p:spPr>
          <a:xfrm rot="16200000">
            <a:off x="9180035" y="5460953"/>
            <a:ext cx="2006600" cy="0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61" name="Graphic 1060" descr="Dollar with solid fill">
            <a:extLst>
              <a:ext uri="{FF2B5EF4-FFF2-40B4-BE49-F238E27FC236}">
                <a16:creationId xmlns:a16="http://schemas.microsoft.com/office/drawing/2014/main" id="{367ED485-8470-252B-F31C-D692607A82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820124" y="6182378"/>
            <a:ext cx="309486" cy="309486"/>
          </a:xfrm>
          <a:prstGeom prst="rect">
            <a:avLst/>
          </a:prstGeom>
        </p:spPr>
      </p:pic>
      <p:sp>
        <p:nvSpPr>
          <p:cNvPr id="1062" name="TextBox 1061">
            <a:extLst>
              <a:ext uri="{FF2B5EF4-FFF2-40B4-BE49-F238E27FC236}">
                <a16:creationId xmlns:a16="http://schemas.microsoft.com/office/drawing/2014/main" id="{D1F1CC65-0B0C-47F5-DA3F-87621B791A5C}"/>
              </a:ext>
            </a:extLst>
          </p:cNvPr>
          <p:cNvSpPr txBox="1"/>
          <p:nvPr/>
        </p:nvSpPr>
        <p:spPr>
          <a:xfrm>
            <a:off x="9663436" y="4069938"/>
            <a:ext cx="16459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% of companies</a:t>
            </a:r>
          </a:p>
        </p:txBody>
      </p:sp>
      <p:sp>
        <p:nvSpPr>
          <p:cNvPr id="1064" name="Rectangle 1063">
            <a:extLst>
              <a:ext uri="{FF2B5EF4-FFF2-40B4-BE49-F238E27FC236}">
                <a16:creationId xmlns:a16="http://schemas.microsoft.com/office/drawing/2014/main" id="{9BD77490-5F16-2E9C-760F-F87B466F8206}"/>
              </a:ext>
            </a:extLst>
          </p:cNvPr>
          <p:cNvSpPr/>
          <p:nvPr/>
        </p:nvSpPr>
        <p:spPr>
          <a:xfrm>
            <a:off x="10188348" y="5496249"/>
            <a:ext cx="309486" cy="65602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5" name="Rectangle 1064">
            <a:extLst>
              <a:ext uri="{FF2B5EF4-FFF2-40B4-BE49-F238E27FC236}">
                <a16:creationId xmlns:a16="http://schemas.microsoft.com/office/drawing/2014/main" id="{95C04696-FD97-8ACC-B6BC-514714CACF31}"/>
              </a:ext>
            </a:extLst>
          </p:cNvPr>
          <p:cNvSpPr/>
          <p:nvPr/>
        </p:nvSpPr>
        <p:spPr>
          <a:xfrm>
            <a:off x="10497834" y="5050469"/>
            <a:ext cx="309486" cy="110180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6" name="Rectangle 1065">
            <a:extLst>
              <a:ext uri="{FF2B5EF4-FFF2-40B4-BE49-F238E27FC236}">
                <a16:creationId xmlns:a16="http://schemas.microsoft.com/office/drawing/2014/main" id="{97AC1FA1-EB74-5943-250A-958EAA218B60}"/>
              </a:ext>
            </a:extLst>
          </p:cNvPr>
          <p:cNvSpPr/>
          <p:nvPr/>
        </p:nvSpPr>
        <p:spPr>
          <a:xfrm>
            <a:off x="10818112" y="5695802"/>
            <a:ext cx="309486" cy="45647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7" name="Rectangle 1066">
            <a:extLst>
              <a:ext uri="{FF2B5EF4-FFF2-40B4-BE49-F238E27FC236}">
                <a16:creationId xmlns:a16="http://schemas.microsoft.com/office/drawing/2014/main" id="{13B4F1DD-26BC-6328-7737-6A0979E84F9C}"/>
              </a:ext>
            </a:extLst>
          </p:cNvPr>
          <p:cNvSpPr/>
          <p:nvPr/>
        </p:nvSpPr>
        <p:spPr>
          <a:xfrm>
            <a:off x="11138390" y="5988562"/>
            <a:ext cx="309486" cy="16371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8" name="Freeform: Shape 1067">
            <a:extLst>
              <a:ext uri="{FF2B5EF4-FFF2-40B4-BE49-F238E27FC236}">
                <a16:creationId xmlns:a16="http://schemas.microsoft.com/office/drawing/2014/main" id="{29DF647C-3E74-D1FD-E85C-D563812FCB88}"/>
              </a:ext>
            </a:extLst>
          </p:cNvPr>
          <p:cNvSpPr/>
          <p:nvPr/>
        </p:nvSpPr>
        <p:spPr>
          <a:xfrm>
            <a:off x="2260433" y="1426633"/>
            <a:ext cx="2619052" cy="2161173"/>
          </a:xfrm>
          <a:custGeom>
            <a:avLst/>
            <a:gdLst>
              <a:gd name="connsiteX0" fmla="*/ 958756 w 2619052"/>
              <a:gd name="connsiteY0" fmla="*/ 57701 h 2161173"/>
              <a:gd name="connsiteX1" fmla="*/ 282351 w 2619052"/>
              <a:gd name="connsiteY1" fmla="*/ 126594 h 2161173"/>
              <a:gd name="connsiteX2" fmla="*/ 219720 w 2619052"/>
              <a:gd name="connsiteY2" fmla="*/ 765422 h 2161173"/>
              <a:gd name="connsiteX3" fmla="*/ 515 w 2619052"/>
              <a:gd name="connsiteY3" fmla="*/ 1410512 h 2161173"/>
              <a:gd name="connsiteX4" fmla="*/ 288614 w 2619052"/>
              <a:gd name="connsiteY4" fmla="*/ 2155811 h 2161173"/>
              <a:gd name="connsiteX5" fmla="*/ 1184225 w 2619052"/>
              <a:gd name="connsiteY5" fmla="*/ 1761241 h 2161173"/>
              <a:gd name="connsiteX6" fmla="*/ 1829315 w 2619052"/>
              <a:gd name="connsiteY6" fmla="*/ 2068129 h 2161173"/>
              <a:gd name="connsiteX7" fmla="*/ 2530772 w 2619052"/>
              <a:gd name="connsiteY7" fmla="*/ 1379197 h 2161173"/>
              <a:gd name="connsiteX8" fmla="*/ 2612192 w 2619052"/>
              <a:gd name="connsiteY8" fmla="*/ 1028468 h 2161173"/>
              <a:gd name="connsiteX9" fmla="*/ 2562088 w 2619052"/>
              <a:gd name="connsiteY9" fmla="*/ 696529 h 2161173"/>
              <a:gd name="connsiteX10" fmla="*/ 2336619 w 2619052"/>
              <a:gd name="connsiteY10" fmla="*/ 402167 h 2161173"/>
              <a:gd name="connsiteX11" fmla="*/ 2054783 w 2619052"/>
              <a:gd name="connsiteY11" fmla="*/ 13860 h 2161173"/>
              <a:gd name="connsiteX12" fmla="*/ 1697792 w 2619052"/>
              <a:gd name="connsiteY12" fmla="*/ 82753 h 2161173"/>
              <a:gd name="connsiteX13" fmla="*/ 958756 w 2619052"/>
              <a:gd name="connsiteY13" fmla="*/ 57701 h 2161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19052" h="2161173">
                <a:moveTo>
                  <a:pt x="958756" y="57701"/>
                </a:moveTo>
                <a:cubicBezTo>
                  <a:pt x="722849" y="65008"/>
                  <a:pt x="405524" y="8641"/>
                  <a:pt x="282351" y="126594"/>
                </a:cubicBezTo>
                <a:cubicBezTo>
                  <a:pt x="159178" y="244547"/>
                  <a:pt x="266693" y="551436"/>
                  <a:pt x="219720" y="765422"/>
                </a:cubicBezTo>
                <a:cubicBezTo>
                  <a:pt x="172747" y="979408"/>
                  <a:pt x="-10967" y="1178781"/>
                  <a:pt x="515" y="1410512"/>
                </a:cubicBezTo>
                <a:cubicBezTo>
                  <a:pt x="11997" y="1642244"/>
                  <a:pt x="91329" y="2097356"/>
                  <a:pt x="288614" y="2155811"/>
                </a:cubicBezTo>
                <a:cubicBezTo>
                  <a:pt x="485899" y="2214266"/>
                  <a:pt x="927442" y="1775855"/>
                  <a:pt x="1184225" y="1761241"/>
                </a:cubicBezTo>
                <a:cubicBezTo>
                  <a:pt x="1441008" y="1746627"/>
                  <a:pt x="1604891" y="2131803"/>
                  <a:pt x="1829315" y="2068129"/>
                </a:cubicBezTo>
                <a:cubicBezTo>
                  <a:pt x="2053739" y="2004455"/>
                  <a:pt x="2400293" y="1552474"/>
                  <a:pt x="2530772" y="1379197"/>
                </a:cubicBezTo>
                <a:cubicBezTo>
                  <a:pt x="2661252" y="1205920"/>
                  <a:pt x="2606973" y="1142246"/>
                  <a:pt x="2612192" y="1028468"/>
                </a:cubicBezTo>
                <a:cubicBezTo>
                  <a:pt x="2617411" y="914690"/>
                  <a:pt x="2608017" y="800912"/>
                  <a:pt x="2562088" y="696529"/>
                </a:cubicBezTo>
                <a:cubicBezTo>
                  <a:pt x="2516159" y="592146"/>
                  <a:pt x="2421170" y="515945"/>
                  <a:pt x="2336619" y="402167"/>
                </a:cubicBezTo>
                <a:cubicBezTo>
                  <a:pt x="2252068" y="288389"/>
                  <a:pt x="2161254" y="67096"/>
                  <a:pt x="2054783" y="13860"/>
                </a:cubicBezTo>
                <a:cubicBezTo>
                  <a:pt x="1948312" y="-39376"/>
                  <a:pt x="1877332" y="77534"/>
                  <a:pt x="1697792" y="82753"/>
                </a:cubicBezTo>
                <a:cubicBezTo>
                  <a:pt x="1518252" y="87972"/>
                  <a:pt x="1194663" y="50394"/>
                  <a:pt x="958756" y="57701"/>
                </a:cubicBezTo>
                <a:close/>
              </a:path>
            </a:pathLst>
          </a:cu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9" name="Freeform: Shape 1068">
            <a:extLst>
              <a:ext uri="{FF2B5EF4-FFF2-40B4-BE49-F238E27FC236}">
                <a16:creationId xmlns:a16="http://schemas.microsoft.com/office/drawing/2014/main" id="{765102BB-2B6C-722E-7C9C-7DB61E9B0530}"/>
              </a:ext>
            </a:extLst>
          </p:cNvPr>
          <p:cNvSpPr/>
          <p:nvPr/>
        </p:nvSpPr>
        <p:spPr>
          <a:xfrm>
            <a:off x="7474163" y="4717364"/>
            <a:ext cx="2619052" cy="2161173"/>
          </a:xfrm>
          <a:custGeom>
            <a:avLst/>
            <a:gdLst>
              <a:gd name="connsiteX0" fmla="*/ 958756 w 2619052"/>
              <a:gd name="connsiteY0" fmla="*/ 57701 h 2161173"/>
              <a:gd name="connsiteX1" fmla="*/ 282351 w 2619052"/>
              <a:gd name="connsiteY1" fmla="*/ 126594 h 2161173"/>
              <a:gd name="connsiteX2" fmla="*/ 219720 w 2619052"/>
              <a:gd name="connsiteY2" fmla="*/ 765422 h 2161173"/>
              <a:gd name="connsiteX3" fmla="*/ 515 w 2619052"/>
              <a:gd name="connsiteY3" fmla="*/ 1410512 h 2161173"/>
              <a:gd name="connsiteX4" fmla="*/ 288614 w 2619052"/>
              <a:gd name="connsiteY4" fmla="*/ 2155811 h 2161173"/>
              <a:gd name="connsiteX5" fmla="*/ 1184225 w 2619052"/>
              <a:gd name="connsiteY5" fmla="*/ 1761241 h 2161173"/>
              <a:gd name="connsiteX6" fmla="*/ 1829315 w 2619052"/>
              <a:gd name="connsiteY6" fmla="*/ 2068129 h 2161173"/>
              <a:gd name="connsiteX7" fmla="*/ 2530772 w 2619052"/>
              <a:gd name="connsiteY7" fmla="*/ 1379197 h 2161173"/>
              <a:gd name="connsiteX8" fmla="*/ 2612192 w 2619052"/>
              <a:gd name="connsiteY8" fmla="*/ 1028468 h 2161173"/>
              <a:gd name="connsiteX9" fmla="*/ 2562088 w 2619052"/>
              <a:gd name="connsiteY9" fmla="*/ 696529 h 2161173"/>
              <a:gd name="connsiteX10" fmla="*/ 2336619 w 2619052"/>
              <a:gd name="connsiteY10" fmla="*/ 402167 h 2161173"/>
              <a:gd name="connsiteX11" fmla="*/ 2054783 w 2619052"/>
              <a:gd name="connsiteY11" fmla="*/ 13860 h 2161173"/>
              <a:gd name="connsiteX12" fmla="*/ 1697792 w 2619052"/>
              <a:gd name="connsiteY12" fmla="*/ 82753 h 2161173"/>
              <a:gd name="connsiteX13" fmla="*/ 958756 w 2619052"/>
              <a:gd name="connsiteY13" fmla="*/ 57701 h 2161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19052" h="2161173">
                <a:moveTo>
                  <a:pt x="958756" y="57701"/>
                </a:moveTo>
                <a:cubicBezTo>
                  <a:pt x="722849" y="65008"/>
                  <a:pt x="405524" y="8641"/>
                  <a:pt x="282351" y="126594"/>
                </a:cubicBezTo>
                <a:cubicBezTo>
                  <a:pt x="159178" y="244547"/>
                  <a:pt x="266693" y="551436"/>
                  <a:pt x="219720" y="765422"/>
                </a:cubicBezTo>
                <a:cubicBezTo>
                  <a:pt x="172747" y="979408"/>
                  <a:pt x="-10967" y="1178781"/>
                  <a:pt x="515" y="1410512"/>
                </a:cubicBezTo>
                <a:cubicBezTo>
                  <a:pt x="11997" y="1642244"/>
                  <a:pt x="91329" y="2097356"/>
                  <a:pt x="288614" y="2155811"/>
                </a:cubicBezTo>
                <a:cubicBezTo>
                  <a:pt x="485899" y="2214266"/>
                  <a:pt x="927442" y="1775855"/>
                  <a:pt x="1184225" y="1761241"/>
                </a:cubicBezTo>
                <a:cubicBezTo>
                  <a:pt x="1441008" y="1746627"/>
                  <a:pt x="1604891" y="2131803"/>
                  <a:pt x="1829315" y="2068129"/>
                </a:cubicBezTo>
                <a:cubicBezTo>
                  <a:pt x="2053739" y="2004455"/>
                  <a:pt x="2400293" y="1552474"/>
                  <a:pt x="2530772" y="1379197"/>
                </a:cubicBezTo>
                <a:cubicBezTo>
                  <a:pt x="2661252" y="1205920"/>
                  <a:pt x="2606973" y="1142246"/>
                  <a:pt x="2612192" y="1028468"/>
                </a:cubicBezTo>
                <a:cubicBezTo>
                  <a:pt x="2617411" y="914690"/>
                  <a:pt x="2608017" y="800912"/>
                  <a:pt x="2562088" y="696529"/>
                </a:cubicBezTo>
                <a:cubicBezTo>
                  <a:pt x="2516159" y="592146"/>
                  <a:pt x="2421170" y="515945"/>
                  <a:pt x="2336619" y="402167"/>
                </a:cubicBezTo>
                <a:cubicBezTo>
                  <a:pt x="2252068" y="288389"/>
                  <a:pt x="2161254" y="67096"/>
                  <a:pt x="2054783" y="13860"/>
                </a:cubicBezTo>
                <a:cubicBezTo>
                  <a:pt x="1948312" y="-39376"/>
                  <a:pt x="1877332" y="77534"/>
                  <a:pt x="1697792" y="82753"/>
                </a:cubicBezTo>
                <a:cubicBezTo>
                  <a:pt x="1518252" y="87972"/>
                  <a:pt x="1194663" y="50394"/>
                  <a:pt x="958756" y="57701"/>
                </a:cubicBezTo>
                <a:close/>
              </a:path>
            </a:pathLst>
          </a:cu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71" name="Straight Arrow Connector 1070">
            <a:extLst>
              <a:ext uri="{FF2B5EF4-FFF2-40B4-BE49-F238E27FC236}">
                <a16:creationId xmlns:a16="http://schemas.microsoft.com/office/drawing/2014/main" id="{6DAA04C5-22C7-AA49-A1EC-6D8C2D9327E0}"/>
              </a:ext>
            </a:extLst>
          </p:cNvPr>
          <p:cNvCxnSpPr>
            <a:cxnSpLocks/>
            <a:stCxn id="1068" idx="7"/>
            <a:endCxn id="1069" idx="1"/>
          </p:cNvCxnSpPr>
          <p:nvPr/>
        </p:nvCxnSpPr>
        <p:spPr>
          <a:xfrm>
            <a:off x="4791205" y="2805830"/>
            <a:ext cx="2965309" cy="2038128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75" name="TextBox 1074">
                <a:extLst>
                  <a:ext uri="{FF2B5EF4-FFF2-40B4-BE49-F238E27FC236}">
                    <a16:creationId xmlns:a16="http://schemas.microsoft.com/office/drawing/2014/main" id="{9738E774-D6DC-2660-1130-CA816BD466C1}"/>
                  </a:ext>
                </a:extLst>
              </p:cNvPr>
              <p:cNvSpPr txBox="1"/>
              <p:nvPr/>
            </p:nvSpPr>
            <p:spPr>
              <a:xfrm>
                <a:off x="10273456" y="4656732"/>
                <a:ext cx="651524" cy="3879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dirty="0">
                  <a:latin typeface="+mj-lt"/>
                </a:endParaRPr>
              </a:p>
            </p:txBody>
          </p:sp>
        </mc:Choice>
        <mc:Fallback xmlns="">
          <p:sp>
            <p:nvSpPr>
              <p:cNvPr id="1075" name="TextBox 1074">
                <a:extLst>
                  <a:ext uri="{FF2B5EF4-FFF2-40B4-BE49-F238E27FC236}">
                    <a16:creationId xmlns:a16="http://schemas.microsoft.com/office/drawing/2014/main" id="{9738E774-D6DC-2660-1130-CA816BD466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73456" y="4656732"/>
                <a:ext cx="651524" cy="38792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reeform: Shape 4">
            <a:extLst>
              <a:ext uri="{FF2B5EF4-FFF2-40B4-BE49-F238E27FC236}">
                <a16:creationId xmlns:a16="http://schemas.microsoft.com/office/drawing/2014/main" id="{29AFB76C-C9D2-5CE3-BD36-90C8F14282AE}"/>
              </a:ext>
            </a:extLst>
          </p:cNvPr>
          <p:cNvSpPr/>
          <p:nvPr/>
        </p:nvSpPr>
        <p:spPr>
          <a:xfrm>
            <a:off x="2153442" y="4726690"/>
            <a:ext cx="2899264" cy="2016102"/>
          </a:xfrm>
          <a:custGeom>
            <a:avLst/>
            <a:gdLst>
              <a:gd name="connsiteX0" fmla="*/ 1593273 w 2899264"/>
              <a:gd name="connsiteY0" fmla="*/ 293 h 2016102"/>
              <a:gd name="connsiteX1" fmla="*/ 388280 w 2899264"/>
              <a:gd name="connsiteY1" fmla="*/ 197896 h 2016102"/>
              <a:gd name="connsiteX2" fmla="*/ 287541 w 2899264"/>
              <a:gd name="connsiteY2" fmla="*/ 697717 h 2016102"/>
              <a:gd name="connsiteX3" fmla="*/ 51192 w 2899264"/>
              <a:gd name="connsiteY3" fmla="*/ 751961 h 2016102"/>
              <a:gd name="connsiteX4" fmla="*/ 35694 w 2899264"/>
              <a:gd name="connsiteY4" fmla="*/ 1337022 h 2016102"/>
              <a:gd name="connsiteX5" fmla="*/ 454148 w 2899264"/>
              <a:gd name="connsiteY5" fmla="*/ 1499754 h 2016102"/>
              <a:gd name="connsiteX6" fmla="*/ 585883 w 2899264"/>
              <a:gd name="connsiteY6" fmla="*/ 1747727 h 2016102"/>
              <a:gd name="connsiteX7" fmla="*/ 1279433 w 2899264"/>
              <a:gd name="connsiteY7" fmla="*/ 1999574 h 2016102"/>
              <a:gd name="connsiteX8" fmla="*/ 2151212 w 2899264"/>
              <a:gd name="connsiteY8" fmla="*/ 1964703 h 2016102"/>
              <a:gd name="connsiteX9" fmla="*/ 2519297 w 2899264"/>
              <a:gd name="connsiteY9" fmla="*/ 1743852 h 2016102"/>
              <a:gd name="connsiteX10" fmla="*/ 2802141 w 2899264"/>
              <a:gd name="connsiteY10" fmla="*/ 1646988 h 2016102"/>
              <a:gd name="connsiteX11" fmla="*/ 2813765 w 2899264"/>
              <a:gd name="connsiteY11" fmla="*/ 1278903 h 2016102"/>
              <a:gd name="connsiteX12" fmla="*/ 2856385 w 2899264"/>
              <a:gd name="connsiteY12" fmla="*/ 1197537 h 2016102"/>
              <a:gd name="connsiteX13" fmla="*/ 2887382 w 2899264"/>
              <a:gd name="connsiteY13" fmla="*/ 903069 h 2016102"/>
              <a:gd name="connsiteX14" fmla="*/ 2643283 w 2899264"/>
              <a:gd name="connsiteY14" fmla="*/ 527235 h 2016102"/>
              <a:gd name="connsiteX15" fmla="*/ 2372063 w 2899264"/>
              <a:gd name="connsiteY15" fmla="*/ 163025 h 2016102"/>
              <a:gd name="connsiteX16" fmla="*/ 1593273 w 2899264"/>
              <a:gd name="connsiteY16" fmla="*/ 293 h 2016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899264" h="2016102">
                <a:moveTo>
                  <a:pt x="1593273" y="293"/>
                </a:moveTo>
                <a:cubicBezTo>
                  <a:pt x="1262643" y="6105"/>
                  <a:pt x="605902" y="81659"/>
                  <a:pt x="388280" y="197896"/>
                </a:cubicBezTo>
                <a:cubicBezTo>
                  <a:pt x="170658" y="314133"/>
                  <a:pt x="343722" y="605373"/>
                  <a:pt x="287541" y="697717"/>
                </a:cubicBezTo>
                <a:cubicBezTo>
                  <a:pt x="231360" y="790061"/>
                  <a:pt x="93166" y="645410"/>
                  <a:pt x="51192" y="751961"/>
                </a:cubicBezTo>
                <a:cubicBezTo>
                  <a:pt x="9217" y="858512"/>
                  <a:pt x="-31465" y="1212390"/>
                  <a:pt x="35694" y="1337022"/>
                </a:cubicBezTo>
                <a:cubicBezTo>
                  <a:pt x="102853" y="1461654"/>
                  <a:pt x="362450" y="1431303"/>
                  <a:pt x="454148" y="1499754"/>
                </a:cubicBezTo>
                <a:cubicBezTo>
                  <a:pt x="545846" y="1568205"/>
                  <a:pt x="448335" y="1664424"/>
                  <a:pt x="585883" y="1747727"/>
                </a:cubicBezTo>
                <a:cubicBezTo>
                  <a:pt x="723431" y="1831030"/>
                  <a:pt x="1018545" y="1963411"/>
                  <a:pt x="1279433" y="1999574"/>
                </a:cubicBezTo>
                <a:cubicBezTo>
                  <a:pt x="1540321" y="2035737"/>
                  <a:pt x="1944568" y="2007323"/>
                  <a:pt x="2151212" y="1964703"/>
                </a:cubicBezTo>
                <a:cubicBezTo>
                  <a:pt x="2357856" y="1922083"/>
                  <a:pt x="2410809" y="1796804"/>
                  <a:pt x="2519297" y="1743852"/>
                </a:cubicBezTo>
                <a:cubicBezTo>
                  <a:pt x="2627785" y="1690900"/>
                  <a:pt x="2753063" y="1724479"/>
                  <a:pt x="2802141" y="1646988"/>
                </a:cubicBezTo>
                <a:cubicBezTo>
                  <a:pt x="2851219" y="1569497"/>
                  <a:pt x="2804724" y="1353811"/>
                  <a:pt x="2813765" y="1278903"/>
                </a:cubicBezTo>
                <a:cubicBezTo>
                  <a:pt x="2822806" y="1203995"/>
                  <a:pt x="2844115" y="1260176"/>
                  <a:pt x="2856385" y="1197537"/>
                </a:cubicBezTo>
                <a:cubicBezTo>
                  <a:pt x="2868655" y="1134898"/>
                  <a:pt x="2922899" y="1014786"/>
                  <a:pt x="2887382" y="903069"/>
                </a:cubicBezTo>
                <a:cubicBezTo>
                  <a:pt x="2851865" y="791352"/>
                  <a:pt x="2729169" y="650576"/>
                  <a:pt x="2643283" y="527235"/>
                </a:cubicBezTo>
                <a:cubicBezTo>
                  <a:pt x="2557397" y="403894"/>
                  <a:pt x="2545773" y="250203"/>
                  <a:pt x="2372063" y="163025"/>
                </a:cubicBezTo>
                <a:cubicBezTo>
                  <a:pt x="2198353" y="75847"/>
                  <a:pt x="1923903" y="-5519"/>
                  <a:pt x="1593273" y="293"/>
                </a:cubicBezTo>
                <a:close/>
              </a:path>
            </a:pathLst>
          </a:cu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5" name="TextBox 1084">
            <a:extLst>
              <a:ext uri="{FF2B5EF4-FFF2-40B4-BE49-F238E27FC236}">
                <a16:creationId xmlns:a16="http://schemas.microsoft.com/office/drawing/2014/main" id="{23DF0D77-C1FC-F4FA-23AC-FDB222CE7069}"/>
              </a:ext>
            </a:extLst>
          </p:cNvPr>
          <p:cNvSpPr txBox="1"/>
          <p:nvPr/>
        </p:nvSpPr>
        <p:spPr>
          <a:xfrm>
            <a:off x="7506869" y="1060738"/>
            <a:ext cx="2438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Counterfactual outcome</a:t>
            </a:r>
          </a:p>
        </p:txBody>
      </p:sp>
      <p:sp>
        <p:nvSpPr>
          <p:cNvPr id="1086" name="Freeform: Shape 1085">
            <a:extLst>
              <a:ext uri="{FF2B5EF4-FFF2-40B4-BE49-F238E27FC236}">
                <a16:creationId xmlns:a16="http://schemas.microsoft.com/office/drawing/2014/main" id="{11199542-5C49-5429-4848-FB62195F1139}"/>
              </a:ext>
            </a:extLst>
          </p:cNvPr>
          <p:cNvSpPr/>
          <p:nvPr/>
        </p:nvSpPr>
        <p:spPr>
          <a:xfrm>
            <a:off x="7245626" y="1425084"/>
            <a:ext cx="2899264" cy="2016102"/>
          </a:xfrm>
          <a:custGeom>
            <a:avLst/>
            <a:gdLst>
              <a:gd name="connsiteX0" fmla="*/ 1593273 w 2899264"/>
              <a:gd name="connsiteY0" fmla="*/ 293 h 2016102"/>
              <a:gd name="connsiteX1" fmla="*/ 388280 w 2899264"/>
              <a:gd name="connsiteY1" fmla="*/ 197896 h 2016102"/>
              <a:gd name="connsiteX2" fmla="*/ 287541 w 2899264"/>
              <a:gd name="connsiteY2" fmla="*/ 697717 h 2016102"/>
              <a:gd name="connsiteX3" fmla="*/ 51192 w 2899264"/>
              <a:gd name="connsiteY3" fmla="*/ 751961 h 2016102"/>
              <a:gd name="connsiteX4" fmla="*/ 35694 w 2899264"/>
              <a:gd name="connsiteY4" fmla="*/ 1337022 h 2016102"/>
              <a:gd name="connsiteX5" fmla="*/ 454148 w 2899264"/>
              <a:gd name="connsiteY5" fmla="*/ 1499754 h 2016102"/>
              <a:gd name="connsiteX6" fmla="*/ 585883 w 2899264"/>
              <a:gd name="connsiteY6" fmla="*/ 1747727 h 2016102"/>
              <a:gd name="connsiteX7" fmla="*/ 1279433 w 2899264"/>
              <a:gd name="connsiteY7" fmla="*/ 1999574 h 2016102"/>
              <a:gd name="connsiteX8" fmla="*/ 2151212 w 2899264"/>
              <a:gd name="connsiteY8" fmla="*/ 1964703 h 2016102"/>
              <a:gd name="connsiteX9" fmla="*/ 2519297 w 2899264"/>
              <a:gd name="connsiteY9" fmla="*/ 1743852 h 2016102"/>
              <a:gd name="connsiteX10" fmla="*/ 2802141 w 2899264"/>
              <a:gd name="connsiteY10" fmla="*/ 1646988 h 2016102"/>
              <a:gd name="connsiteX11" fmla="*/ 2813765 w 2899264"/>
              <a:gd name="connsiteY11" fmla="*/ 1278903 h 2016102"/>
              <a:gd name="connsiteX12" fmla="*/ 2856385 w 2899264"/>
              <a:gd name="connsiteY12" fmla="*/ 1197537 h 2016102"/>
              <a:gd name="connsiteX13" fmla="*/ 2887382 w 2899264"/>
              <a:gd name="connsiteY13" fmla="*/ 903069 h 2016102"/>
              <a:gd name="connsiteX14" fmla="*/ 2643283 w 2899264"/>
              <a:gd name="connsiteY14" fmla="*/ 527235 h 2016102"/>
              <a:gd name="connsiteX15" fmla="*/ 2372063 w 2899264"/>
              <a:gd name="connsiteY15" fmla="*/ 163025 h 2016102"/>
              <a:gd name="connsiteX16" fmla="*/ 1593273 w 2899264"/>
              <a:gd name="connsiteY16" fmla="*/ 293 h 2016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899264" h="2016102">
                <a:moveTo>
                  <a:pt x="1593273" y="293"/>
                </a:moveTo>
                <a:cubicBezTo>
                  <a:pt x="1262643" y="6105"/>
                  <a:pt x="605902" y="81659"/>
                  <a:pt x="388280" y="197896"/>
                </a:cubicBezTo>
                <a:cubicBezTo>
                  <a:pt x="170658" y="314133"/>
                  <a:pt x="343722" y="605373"/>
                  <a:pt x="287541" y="697717"/>
                </a:cubicBezTo>
                <a:cubicBezTo>
                  <a:pt x="231360" y="790061"/>
                  <a:pt x="93166" y="645410"/>
                  <a:pt x="51192" y="751961"/>
                </a:cubicBezTo>
                <a:cubicBezTo>
                  <a:pt x="9217" y="858512"/>
                  <a:pt x="-31465" y="1212390"/>
                  <a:pt x="35694" y="1337022"/>
                </a:cubicBezTo>
                <a:cubicBezTo>
                  <a:pt x="102853" y="1461654"/>
                  <a:pt x="362450" y="1431303"/>
                  <a:pt x="454148" y="1499754"/>
                </a:cubicBezTo>
                <a:cubicBezTo>
                  <a:pt x="545846" y="1568205"/>
                  <a:pt x="448335" y="1664424"/>
                  <a:pt x="585883" y="1747727"/>
                </a:cubicBezTo>
                <a:cubicBezTo>
                  <a:pt x="723431" y="1831030"/>
                  <a:pt x="1018545" y="1963411"/>
                  <a:pt x="1279433" y="1999574"/>
                </a:cubicBezTo>
                <a:cubicBezTo>
                  <a:pt x="1540321" y="2035737"/>
                  <a:pt x="1944568" y="2007323"/>
                  <a:pt x="2151212" y="1964703"/>
                </a:cubicBezTo>
                <a:cubicBezTo>
                  <a:pt x="2357856" y="1922083"/>
                  <a:pt x="2410809" y="1796804"/>
                  <a:pt x="2519297" y="1743852"/>
                </a:cubicBezTo>
                <a:cubicBezTo>
                  <a:pt x="2627785" y="1690900"/>
                  <a:pt x="2753063" y="1724479"/>
                  <a:pt x="2802141" y="1646988"/>
                </a:cubicBezTo>
                <a:cubicBezTo>
                  <a:pt x="2851219" y="1569497"/>
                  <a:pt x="2804724" y="1353811"/>
                  <a:pt x="2813765" y="1278903"/>
                </a:cubicBezTo>
                <a:cubicBezTo>
                  <a:pt x="2822806" y="1203995"/>
                  <a:pt x="2844115" y="1260176"/>
                  <a:pt x="2856385" y="1197537"/>
                </a:cubicBezTo>
                <a:cubicBezTo>
                  <a:pt x="2868655" y="1134898"/>
                  <a:pt x="2922899" y="1014786"/>
                  <a:pt x="2887382" y="903069"/>
                </a:cubicBezTo>
                <a:cubicBezTo>
                  <a:pt x="2851865" y="791352"/>
                  <a:pt x="2729169" y="650576"/>
                  <a:pt x="2643283" y="527235"/>
                </a:cubicBezTo>
                <a:cubicBezTo>
                  <a:pt x="2557397" y="403894"/>
                  <a:pt x="2545773" y="250203"/>
                  <a:pt x="2372063" y="163025"/>
                </a:cubicBezTo>
                <a:cubicBezTo>
                  <a:pt x="2198353" y="75847"/>
                  <a:pt x="1923903" y="-5519"/>
                  <a:pt x="1593273" y="293"/>
                </a:cubicBezTo>
                <a:close/>
              </a:path>
            </a:pathLst>
          </a:cu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88" name="Straight Arrow Connector 1087">
            <a:extLst>
              <a:ext uri="{FF2B5EF4-FFF2-40B4-BE49-F238E27FC236}">
                <a16:creationId xmlns:a16="http://schemas.microsoft.com/office/drawing/2014/main" id="{38385D87-D902-CFBA-CB5E-4548AC3100BF}"/>
              </a:ext>
            </a:extLst>
          </p:cNvPr>
          <p:cNvCxnSpPr>
            <a:cxnSpLocks/>
          </p:cNvCxnSpPr>
          <p:nvPr/>
        </p:nvCxnSpPr>
        <p:spPr>
          <a:xfrm>
            <a:off x="10067400" y="2967849"/>
            <a:ext cx="2006600" cy="0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94" name="Graphic 1093" descr="Dollar with solid fill">
            <a:extLst>
              <a:ext uri="{FF2B5EF4-FFF2-40B4-BE49-F238E27FC236}">
                <a16:creationId xmlns:a16="http://schemas.microsoft.com/office/drawing/2014/main" id="{8498D18C-3960-DDAB-A860-09E9867460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834364" y="2997955"/>
            <a:ext cx="309486" cy="309486"/>
          </a:xfrm>
          <a:prstGeom prst="rect">
            <a:avLst/>
          </a:prstGeom>
        </p:spPr>
      </p:pic>
      <p:sp>
        <p:nvSpPr>
          <p:cNvPr id="1095" name="TextBox 1094">
            <a:extLst>
              <a:ext uri="{FF2B5EF4-FFF2-40B4-BE49-F238E27FC236}">
                <a16:creationId xmlns:a16="http://schemas.microsoft.com/office/drawing/2014/main" id="{84CE97C1-A506-4A13-A3AD-2F5E62CB9702}"/>
              </a:ext>
            </a:extLst>
          </p:cNvPr>
          <p:cNvSpPr txBox="1"/>
          <p:nvPr/>
        </p:nvSpPr>
        <p:spPr>
          <a:xfrm>
            <a:off x="9677676" y="885515"/>
            <a:ext cx="16459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% of companies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97" name="TextBox 1096">
                <a:extLst>
                  <a:ext uri="{FF2B5EF4-FFF2-40B4-BE49-F238E27FC236}">
                    <a16:creationId xmlns:a16="http://schemas.microsoft.com/office/drawing/2014/main" id="{DD5F7A70-35DB-81A1-28A9-3C43AC18C9D6}"/>
                  </a:ext>
                </a:extLst>
              </p:cNvPr>
              <p:cNvSpPr txBox="1"/>
              <p:nvPr/>
            </p:nvSpPr>
            <p:spPr>
              <a:xfrm>
                <a:off x="10655321" y="1415443"/>
                <a:ext cx="653128" cy="387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dirty="0">
                  <a:latin typeface="+mj-lt"/>
                </a:endParaRPr>
              </a:p>
            </p:txBody>
          </p:sp>
        </mc:Choice>
        <mc:Fallback xmlns="">
          <p:sp>
            <p:nvSpPr>
              <p:cNvPr id="1097" name="TextBox 1096">
                <a:extLst>
                  <a:ext uri="{FF2B5EF4-FFF2-40B4-BE49-F238E27FC236}">
                    <a16:creationId xmlns:a16="http://schemas.microsoft.com/office/drawing/2014/main" id="{DD5F7A70-35DB-81A1-28A9-3C43AC18C9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55321" y="1415443"/>
                <a:ext cx="653128" cy="38792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98" name="Straight Arrow Connector 1097">
            <a:extLst>
              <a:ext uri="{FF2B5EF4-FFF2-40B4-BE49-F238E27FC236}">
                <a16:creationId xmlns:a16="http://schemas.microsoft.com/office/drawing/2014/main" id="{B6F4F7E9-362A-C7A1-84D9-14368C3F0989}"/>
              </a:ext>
            </a:extLst>
          </p:cNvPr>
          <p:cNvCxnSpPr>
            <a:cxnSpLocks/>
            <a:stCxn id="5" idx="15"/>
            <a:endCxn id="1086" idx="6"/>
          </p:cNvCxnSpPr>
          <p:nvPr/>
        </p:nvCxnSpPr>
        <p:spPr>
          <a:xfrm flipV="1">
            <a:off x="4525505" y="3172811"/>
            <a:ext cx="3306004" cy="1716904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3" name="Picture 92" descr="A picture containing logo&#10;&#10;Description automatically generated">
            <a:extLst>
              <a:ext uri="{FF2B5EF4-FFF2-40B4-BE49-F238E27FC236}">
                <a16:creationId xmlns:a16="http://schemas.microsoft.com/office/drawing/2014/main" id="{BCC8B3BE-1BD7-54E2-270E-54E269CE13E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2667" y="4901299"/>
            <a:ext cx="2402402" cy="1662562"/>
          </a:xfrm>
          <a:prstGeom prst="rect">
            <a:avLst/>
          </a:prstGeom>
        </p:spPr>
      </p:pic>
      <p:sp>
        <p:nvSpPr>
          <p:cNvPr id="94" name="TextBox 93">
            <a:extLst>
              <a:ext uri="{FF2B5EF4-FFF2-40B4-BE49-F238E27FC236}">
                <a16:creationId xmlns:a16="http://schemas.microsoft.com/office/drawing/2014/main" id="{C26C1427-1535-7949-F555-76AE22EFEA29}"/>
              </a:ext>
            </a:extLst>
          </p:cNvPr>
          <p:cNvSpPr txBox="1"/>
          <p:nvPr/>
        </p:nvSpPr>
        <p:spPr>
          <a:xfrm>
            <a:off x="1792122" y="6291166"/>
            <a:ext cx="1304896" cy="408623"/>
          </a:xfrm>
          <a:prstGeom prst="round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Fortune500</a:t>
            </a:r>
          </a:p>
        </p:txBody>
      </p:sp>
      <p:pic>
        <p:nvPicPr>
          <p:cNvPr id="97" name="Picture 96" descr="Little boy presenting graph">
            <a:extLst>
              <a:ext uri="{FF2B5EF4-FFF2-40B4-BE49-F238E27FC236}">
                <a16:creationId xmlns:a16="http://schemas.microsoft.com/office/drawing/2014/main" id="{11EC2ED7-56FF-FB07-E742-6A0EAF1C997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584" y="5266289"/>
            <a:ext cx="1455122" cy="970001"/>
          </a:xfrm>
          <a:prstGeom prst="rect">
            <a:avLst/>
          </a:prstGeom>
        </p:spPr>
      </p:pic>
      <p:sp>
        <p:nvSpPr>
          <p:cNvPr id="98" name="TextBox 97">
            <a:extLst>
              <a:ext uri="{FF2B5EF4-FFF2-40B4-BE49-F238E27FC236}">
                <a16:creationId xmlns:a16="http://schemas.microsoft.com/office/drawing/2014/main" id="{6B40CCB8-73B3-EFB9-74D8-629DFB1EAFCB}"/>
              </a:ext>
            </a:extLst>
          </p:cNvPr>
          <p:cNvSpPr txBox="1"/>
          <p:nvPr/>
        </p:nvSpPr>
        <p:spPr>
          <a:xfrm>
            <a:off x="230149" y="4523762"/>
            <a:ext cx="1511663" cy="715089"/>
          </a:xfrm>
          <a:prstGeom prst="round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Assign Cloud Specialist</a:t>
            </a:r>
          </a:p>
        </p:txBody>
      </p:sp>
      <p:pic>
        <p:nvPicPr>
          <p:cNvPr id="100" name="Picture 99" descr="Top view of miscellaneous board game pieces">
            <a:extLst>
              <a:ext uri="{FF2B5EF4-FFF2-40B4-BE49-F238E27FC236}">
                <a16:creationId xmlns:a16="http://schemas.microsoft.com/office/drawing/2014/main" id="{62BAE906-87EA-B8DC-FCC1-995148C8CAB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178" y="2268679"/>
            <a:ext cx="1380087" cy="920058"/>
          </a:xfrm>
          <a:prstGeom prst="rect">
            <a:avLst/>
          </a:prstGeom>
        </p:spPr>
      </p:pic>
      <p:sp>
        <p:nvSpPr>
          <p:cNvPr id="101" name="TextBox 100">
            <a:extLst>
              <a:ext uri="{FF2B5EF4-FFF2-40B4-BE49-F238E27FC236}">
                <a16:creationId xmlns:a16="http://schemas.microsoft.com/office/drawing/2014/main" id="{0F45591E-4406-04C0-90D9-5FB877624340}"/>
              </a:ext>
            </a:extLst>
          </p:cNvPr>
          <p:cNvSpPr txBox="1"/>
          <p:nvPr/>
        </p:nvSpPr>
        <p:spPr>
          <a:xfrm>
            <a:off x="192282" y="1552077"/>
            <a:ext cx="1511663" cy="715089"/>
          </a:xfrm>
          <a:prstGeom prst="round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No cloud specialist</a:t>
            </a:r>
          </a:p>
        </p:txBody>
      </p:sp>
      <p:pic>
        <p:nvPicPr>
          <p:cNvPr id="102" name="Picture 101" descr="A picture containing logo&#10;&#10;Description automatically generated">
            <a:extLst>
              <a:ext uri="{FF2B5EF4-FFF2-40B4-BE49-F238E27FC236}">
                <a16:creationId xmlns:a16="http://schemas.microsoft.com/office/drawing/2014/main" id="{AA428646-AD4C-BDD4-859B-A18994C7A3EB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9970" y="1611161"/>
            <a:ext cx="2402402" cy="1662562"/>
          </a:xfrm>
          <a:prstGeom prst="rect">
            <a:avLst/>
          </a:prstGeom>
        </p:spPr>
      </p:pic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F5511950-202F-FFC9-0E26-6376F9E9B14C}"/>
              </a:ext>
            </a:extLst>
          </p:cNvPr>
          <p:cNvCxnSpPr>
            <a:cxnSpLocks/>
          </p:cNvCxnSpPr>
          <p:nvPr/>
        </p:nvCxnSpPr>
        <p:spPr>
          <a:xfrm rot="16200000">
            <a:off x="9213542" y="2281341"/>
            <a:ext cx="2006600" cy="0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Rectangle 106">
            <a:extLst>
              <a:ext uri="{FF2B5EF4-FFF2-40B4-BE49-F238E27FC236}">
                <a16:creationId xmlns:a16="http://schemas.microsoft.com/office/drawing/2014/main" id="{A9DBCCEB-253C-9228-9528-61ABA5B274BD}"/>
              </a:ext>
            </a:extLst>
          </p:cNvPr>
          <p:cNvSpPr/>
          <p:nvPr/>
        </p:nvSpPr>
        <p:spPr>
          <a:xfrm>
            <a:off x="10216842" y="2314940"/>
            <a:ext cx="309486" cy="65602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5EA3BE64-2A79-2B6B-0C53-07EF381BAB08}"/>
              </a:ext>
            </a:extLst>
          </p:cNvPr>
          <p:cNvSpPr/>
          <p:nvPr/>
        </p:nvSpPr>
        <p:spPr>
          <a:xfrm>
            <a:off x="10526328" y="1869160"/>
            <a:ext cx="309486" cy="110180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FCA4A6C0-941B-3A42-0AAF-1C490D9F551D}"/>
              </a:ext>
            </a:extLst>
          </p:cNvPr>
          <p:cNvSpPr/>
          <p:nvPr/>
        </p:nvSpPr>
        <p:spPr>
          <a:xfrm>
            <a:off x="10846606" y="2514493"/>
            <a:ext cx="309486" cy="45647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585763AF-234C-534D-F8FE-2D2E8A3C672B}"/>
              </a:ext>
            </a:extLst>
          </p:cNvPr>
          <p:cNvSpPr/>
          <p:nvPr/>
        </p:nvSpPr>
        <p:spPr>
          <a:xfrm>
            <a:off x="11166884" y="2807253"/>
            <a:ext cx="309486" cy="16371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852EAA82-9D82-F36E-E062-F5619B749647}"/>
              </a:ext>
            </a:extLst>
          </p:cNvPr>
          <p:cNvSpPr txBox="1"/>
          <p:nvPr/>
        </p:nvSpPr>
        <p:spPr>
          <a:xfrm>
            <a:off x="5286028" y="-6870"/>
            <a:ext cx="6992382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chemeClr val="bg1">
                    <a:lumMod val="85000"/>
                  </a:schemeClr>
                </a:solidFill>
              </a:rPr>
              <a:t>Image source: https://www.linkedin.com/pulse/why-90-fortune-500-companies-now-using-microsoft-cloud-natasha-spurr/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25" name="TextBox 1024">
                <a:extLst>
                  <a:ext uri="{FF2B5EF4-FFF2-40B4-BE49-F238E27FC236}">
                    <a16:creationId xmlns:a16="http://schemas.microsoft.com/office/drawing/2014/main" id="{30957D1D-7A82-CB6B-15F4-4CD33EB0C66D}"/>
                  </a:ext>
                </a:extLst>
              </p:cNvPr>
              <p:cNvSpPr txBox="1"/>
              <p:nvPr/>
            </p:nvSpPr>
            <p:spPr>
              <a:xfrm>
                <a:off x="9414895" y="3347206"/>
                <a:ext cx="2792816" cy="3879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p>
                        <m:d>
                          <m:dPr>
                            <m:ctrlPr>
                              <a:rPr lang="en-US" b="0" i="1" smtClean="0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</m:sup>
                    </m:sSup>
                    <m:r>
                      <a:rPr lang="en-US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=20$</m:t>
                    </m:r>
                  </m:oMath>
                </a14:m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  <a:latin typeface="+mj-lt"/>
                  </a:rPr>
                  <a:t> (average spend)</a:t>
                </a:r>
              </a:p>
            </p:txBody>
          </p:sp>
        </mc:Choice>
        <mc:Fallback xmlns="">
          <p:sp>
            <p:nvSpPr>
              <p:cNvPr id="1025" name="TextBox 1024">
                <a:extLst>
                  <a:ext uri="{FF2B5EF4-FFF2-40B4-BE49-F238E27FC236}">
                    <a16:creationId xmlns:a16="http://schemas.microsoft.com/office/drawing/2014/main" id="{30957D1D-7A82-CB6B-15F4-4CD33EB0C6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4895" y="3347206"/>
                <a:ext cx="2792816" cy="387927"/>
              </a:xfrm>
              <a:prstGeom prst="rect">
                <a:avLst/>
              </a:prstGeom>
              <a:blipFill>
                <a:blip r:embed="rId12"/>
                <a:stretch>
                  <a:fillRect t="-3125" r="-1525" b="-234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0" name="TextBox 1099">
                <a:extLst>
                  <a:ext uri="{FF2B5EF4-FFF2-40B4-BE49-F238E27FC236}">
                    <a16:creationId xmlns:a16="http://schemas.microsoft.com/office/drawing/2014/main" id="{972068A2-CA67-B87C-2168-7C98187020D5}"/>
                  </a:ext>
                </a:extLst>
              </p:cNvPr>
              <p:cNvSpPr txBox="1"/>
              <p:nvPr/>
            </p:nvSpPr>
            <p:spPr>
              <a:xfrm>
                <a:off x="9517321" y="6437330"/>
                <a:ext cx="2838021" cy="3879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p>
                        <m:d>
                          <m:dPr>
                            <m:ctrlPr>
                              <a:rPr lang="en-US" b="0" i="1" smtClean="0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d>
                      </m:sup>
                    </m:sSup>
                    <m:r>
                      <a:rPr lang="en-US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=20$</m:t>
                    </m:r>
                  </m:oMath>
                </a14:m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  <a:latin typeface="+mj-lt"/>
                  </a:rPr>
                  <a:t> (average spend)</a:t>
                </a:r>
              </a:p>
            </p:txBody>
          </p:sp>
        </mc:Choice>
        <mc:Fallback xmlns="">
          <p:sp>
            <p:nvSpPr>
              <p:cNvPr id="1100" name="TextBox 1099">
                <a:extLst>
                  <a:ext uri="{FF2B5EF4-FFF2-40B4-BE49-F238E27FC236}">
                    <a16:creationId xmlns:a16="http://schemas.microsoft.com/office/drawing/2014/main" id="{972068A2-CA67-B87C-2168-7C98187020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7321" y="6437330"/>
                <a:ext cx="2838021" cy="387927"/>
              </a:xfrm>
              <a:prstGeom prst="rect">
                <a:avLst/>
              </a:prstGeom>
              <a:blipFill>
                <a:blip r:embed="rId13"/>
                <a:stretch>
                  <a:fillRect t="-4688" b="-234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5CC4A45-2282-1180-6CA7-BB63B25A4385}"/>
                  </a:ext>
                </a:extLst>
              </p:cNvPr>
              <p:cNvSpPr txBox="1"/>
              <p:nvPr/>
            </p:nvSpPr>
            <p:spPr>
              <a:xfrm>
                <a:off x="5282034" y="1655992"/>
                <a:ext cx="72635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∣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>
                  <a:latin typeface="+mj-lt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5CC4A45-2282-1180-6CA7-BB63B25A43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2034" y="1655992"/>
                <a:ext cx="726353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45831D7-C060-A107-6454-27FCB4483AE0}"/>
                  </a:ext>
                </a:extLst>
              </p:cNvPr>
              <p:cNvSpPr txBox="1"/>
              <p:nvPr/>
            </p:nvSpPr>
            <p:spPr>
              <a:xfrm>
                <a:off x="5286028" y="4638490"/>
                <a:ext cx="7367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∣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dirty="0">
                  <a:latin typeface="+mj-lt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45831D7-C060-A107-6454-27FCB4483A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6028" y="4638490"/>
                <a:ext cx="736740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2F63DB7-DF92-BB8A-7154-7B8BEABA66BD}"/>
                  </a:ext>
                </a:extLst>
              </p:cNvPr>
              <p:cNvSpPr txBox="1"/>
              <p:nvPr/>
            </p:nvSpPr>
            <p:spPr>
              <a:xfrm>
                <a:off x="4600790" y="6409870"/>
                <a:ext cx="26453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=20$</m:t>
                    </m:r>
                  </m:oMath>
                </a14:m>
                <a:r>
                  <a:rPr lang="en-US" dirty="0">
                    <a:latin typeface="+mj-lt"/>
                  </a:rPr>
                  <a:t> (average spend)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2F63DB7-DF92-BB8A-7154-7B8BEABA66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0790" y="6409870"/>
                <a:ext cx="2645340" cy="369332"/>
              </a:xfrm>
              <a:prstGeom prst="rect">
                <a:avLst/>
              </a:prstGeom>
              <a:blipFill>
                <a:blip r:embed="rId16"/>
                <a:stretch>
                  <a:fillRect t="-8197" r="-1382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5A44B73-6D0C-B53A-7D8E-4C6FEA05DCC0}"/>
                  </a:ext>
                </a:extLst>
              </p:cNvPr>
              <p:cNvSpPr txBox="1"/>
              <p:nvPr/>
            </p:nvSpPr>
            <p:spPr>
              <a:xfrm>
                <a:off x="4449292" y="3376915"/>
                <a:ext cx="26409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=10$</m:t>
                    </m:r>
                  </m:oMath>
                </a14:m>
                <a:r>
                  <a:rPr lang="en-US" dirty="0">
                    <a:latin typeface="+mj-lt"/>
                  </a:rPr>
                  <a:t> (average spend)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5A44B73-6D0C-B53A-7D8E-4C6FEA05DC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9292" y="3376915"/>
                <a:ext cx="2640916" cy="369332"/>
              </a:xfrm>
              <a:prstGeom prst="rect">
                <a:avLst/>
              </a:prstGeom>
              <a:blipFill>
                <a:blip r:embed="rId17"/>
                <a:stretch>
                  <a:fillRect t="-9836" r="-1386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CBCC3694-4DDC-BF0A-9478-36D9AF38C772}"/>
              </a:ext>
            </a:extLst>
          </p:cNvPr>
          <p:cNvSpPr txBox="1"/>
          <p:nvPr/>
        </p:nvSpPr>
        <p:spPr>
          <a:xfrm>
            <a:off x="3321569" y="1203789"/>
            <a:ext cx="948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Group 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75D2B9-7184-3E12-B234-417B2A6F883A}"/>
              </a:ext>
            </a:extLst>
          </p:cNvPr>
          <p:cNvSpPr txBox="1"/>
          <p:nvPr/>
        </p:nvSpPr>
        <p:spPr>
          <a:xfrm>
            <a:off x="3322931" y="4448046"/>
            <a:ext cx="941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Group B</a:t>
            </a:r>
          </a:p>
        </p:txBody>
      </p:sp>
    </p:spTree>
    <p:extLst>
      <p:ext uri="{BB962C8B-B14F-4D97-AF65-F5344CB8AC3E}">
        <p14:creationId xmlns:p14="http://schemas.microsoft.com/office/powerpoint/2010/main" val="416521943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2A948-347D-5DEA-35BA-0B70C6D01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Identification of ATE in RCTs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68075EF-CD58-2B62-300B-49BBE1D886D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pPr marL="0" indent="0">
                  <a:spcAft>
                    <a:spcPts val="1200"/>
                  </a:spcAft>
                  <a:buNone/>
                </a:pPr>
                <a:r>
                  <a:rPr lang="en-US" dirty="0"/>
                  <a:t>Suppose that treatment is randomly assigned (i.e. RCT) with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∈(0, 1)</m:t>
                        </m:r>
                      </m:e>
                    </m:func>
                  </m:oMath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</m:d>
                        </m:sup>
                      </m:sSup>
                      <m:r>
                        <a:rPr lang="en-US" i="1" spc="-800">
                          <a:latin typeface="Cambria Math" panose="02040503050406030204" pitchFamily="18" charset="0"/>
                        </a:rPr>
                        <m:t>⊥⊥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spcAft>
                    <a:spcPts val="1200"/>
                  </a:spcAft>
                  <a:buNone/>
                </a:pPr>
                <a:endParaRPr lang="en-US" dirty="0"/>
              </a:p>
              <a:p>
                <a:pPr marL="0" indent="0">
                  <a:spcAft>
                    <a:spcPts val="1200"/>
                  </a:spcAft>
                  <a:buNone/>
                </a:pPr>
                <a:r>
                  <a:rPr lang="en-US" dirty="0"/>
                  <a:t>Average </a:t>
                </a:r>
                <a:r>
                  <a:rPr lang="en-US" b="1" dirty="0"/>
                  <a:t>observed</a:t>
                </a:r>
                <a:r>
                  <a:rPr lang="en-US" dirty="0"/>
                  <a:t> outcome in treatment group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r>
                  <a:rPr lang="en-US" dirty="0"/>
                  <a:t> recovers average </a:t>
                </a:r>
                <a:r>
                  <a:rPr lang="en-US" b="1" dirty="0"/>
                  <a:t>potential</a:t>
                </a:r>
                <a:r>
                  <a:rPr lang="en-US" dirty="0"/>
                  <a:t> outcome for treatment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</m:d>
                            </m:sup>
                          </m:sSup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</m:d>
                            </m:sup>
                          </m:sSup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</m:d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spcAft>
                    <a:spcPts val="1200"/>
                  </a:spcAft>
                  <a:buNone/>
                </a:pPr>
                <a:endParaRPr lang="en-US" dirty="0"/>
              </a:p>
              <a:p>
                <a:pPr marL="0" indent="0">
                  <a:spcAft>
                    <a:spcPts val="1200"/>
                  </a:spcAft>
                  <a:buNone/>
                </a:pPr>
                <a:r>
                  <a:rPr lang="en-US" dirty="0"/>
                  <a:t>Average </a:t>
                </a:r>
                <a:r>
                  <a:rPr lang="en-US" b="1" dirty="0"/>
                  <a:t>predictive</a:t>
                </a:r>
                <a:r>
                  <a:rPr lang="en-US" dirty="0"/>
                  <a:t> effect recovers the average </a:t>
                </a:r>
                <a:r>
                  <a:rPr lang="en-US" b="1" dirty="0"/>
                  <a:t>treatment</a:t>
                </a:r>
                <a:r>
                  <a:rPr lang="en-US" dirty="0"/>
                  <a:t> effect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eqArr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≔&amp;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e>
                          </m:d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=&amp;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=: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</m:eqAr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68075EF-CD58-2B62-300B-49BBE1D886D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 t="-30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281682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D44657-6BA9-9361-FB03-2923F5A959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 of RCTs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641904-2D28-BC16-7E57-D1E40AC286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3542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691A55-0189-12DD-4A72-89B9DEC68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Externalities, Stability and Equilibrium Effects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3CECF-A2E1-88F2-E9BA-53729B481C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Stable Unit Treatment Value Assumption (SUTVA)</a:t>
            </a:r>
          </a:p>
          <a:p>
            <a:r>
              <a:rPr lang="en-US" dirty="0"/>
              <a:t>Implicit in our notation the potential outcome of a unit depends only on its own treatment</a:t>
            </a:r>
          </a:p>
          <a:p>
            <a:r>
              <a:rPr lang="en-US" dirty="0"/>
              <a:t>This can be violated due to what is known as spillover effects, externalities or general equilibrium effects</a:t>
            </a:r>
          </a:p>
          <a:p>
            <a:r>
              <a:rPr lang="en-US" dirty="0"/>
              <a:t>In vaccine trials: if large fraction of population is treated, then the effect of vaccinating an additional unity changes, due to herd immunity</a:t>
            </a:r>
          </a:p>
          <a:p>
            <a:r>
              <a:rPr lang="en-US" dirty="0"/>
              <a:t>In labor: if we make an intervention that incentivizes a large fraction of population to attend college, the college-wage premium will likely decrease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4749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709EA-777E-EB2A-24D3-6AEF02CE7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Ethical, Practical and Generalizability Concerns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6F213E-18CA-6425-75D9-E5282BAEAC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Ethical Concerns:</a:t>
            </a:r>
            <a:r>
              <a:rPr lang="en-US" dirty="0"/>
              <a:t> Many potential trials would correctly be judged unethical by a human subject trial review board; Key principles [78 Belmont report]: (</a:t>
            </a:r>
            <a:r>
              <a:rPr lang="en-US" dirty="0" err="1"/>
              <a:t>i</a:t>
            </a:r>
            <a:r>
              <a:rPr lang="en-US" dirty="0"/>
              <a:t>) respect for persons, (ii) beneficence, (iii) justice</a:t>
            </a:r>
          </a:p>
          <a:p>
            <a:r>
              <a:rPr lang="en-US" b="1" dirty="0"/>
              <a:t>Practical Concerns:</a:t>
            </a:r>
            <a:r>
              <a:rPr lang="en-US" dirty="0"/>
              <a:t> Practically infeasible due to high cost (e.g. expensive treatment, expensive data collection, low signal regime, long-term outcomes) or inability to directly randomize the treatment</a:t>
            </a:r>
          </a:p>
          <a:p>
            <a:r>
              <a:rPr lang="en-US" b="1" dirty="0"/>
              <a:t>Generalizability:</a:t>
            </a:r>
            <a:r>
              <a:rPr lang="en-US" dirty="0"/>
              <a:t> Local population used for RCT might not generalize to broader population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4924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070E780C-8FEF-DA16-31A5-8B3EC1F60A0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5088" b="13685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904170F-F8A8-5406-123F-9FED679FDB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>
                <a:solidFill>
                  <a:srgbClr val="FFFFFF"/>
                </a:solidFill>
              </a:rPr>
              <a:t>The Basics of A/B Testing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75CDA8-629D-3A45-2769-46156C31E7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24000" y="4159404"/>
            <a:ext cx="9144000" cy="1098395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>
                <a:solidFill>
                  <a:srgbClr val="FFFFFF"/>
                </a:solidFill>
              </a:rPr>
              <a:t>Randomization, Causality, Statistical Inference</a:t>
            </a:r>
          </a:p>
        </p:txBody>
      </p:sp>
    </p:spTree>
    <p:extLst>
      <p:ext uri="{BB962C8B-B14F-4D97-AF65-F5344CB8AC3E}">
        <p14:creationId xmlns:p14="http://schemas.microsoft.com/office/powerpoint/2010/main" val="30149265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Financial graphs on a dark display">
            <a:extLst>
              <a:ext uri="{FF2B5EF4-FFF2-40B4-BE49-F238E27FC236}">
                <a16:creationId xmlns:a16="http://schemas.microsoft.com/office/drawing/2014/main" id="{280E00C9-4D60-9C1F-96D3-490449F317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000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DE7B01-F823-A4E6-498F-25B390F056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rgbClr val="FFFFFF"/>
                </a:solidFill>
              </a:rPr>
              <a:t>Statistics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495E78-627C-3A7B-5A9B-6E8C35D54F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900830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00839A-4B6E-971E-2724-8DB255520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Statistics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8EACF2A9-7D64-70A5-EC07-D3D5A51EB8B9}"/>
              </a:ext>
            </a:extLst>
          </p:cNvPr>
          <p:cNvSpPr txBox="1"/>
          <p:nvPr/>
        </p:nvSpPr>
        <p:spPr>
          <a:xfrm>
            <a:off x="-38126" y="6652244"/>
            <a:ext cx="4187906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Image Source: https://www.leadpages.com/blog/ab-testing-split-testing/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CFCC9BD-380B-8FA7-0973-BCC03C312C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6" t="30060" r="56926" b="23706"/>
          <a:stretch/>
        </p:blipFill>
        <p:spPr bwMode="auto">
          <a:xfrm>
            <a:off x="471886" y="2024011"/>
            <a:ext cx="1638706" cy="91828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4" name="Oval 103">
            <a:extLst>
              <a:ext uri="{FF2B5EF4-FFF2-40B4-BE49-F238E27FC236}">
                <a16:creationId xmlns:a16="http://schemas.microsoft.com/office/drawing/2014/main" id="{FD7A86AD-9DAD-B132-2E80-C1B8EC2B70FE}"/>
              </a:ext>
            </a:extLst>
          </p:cNvPr>
          <p:cNvSpPr/>
          <p:nvPr/>
        </p:nvSpPr>
        <p:spPr>
          <a:xfrm>
            <a:off x="1795285" y="1604572"/>
            <a:ext cx="640080" cy="640080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</a:rPr>
              <a:t>A</a:t>
            </a:r>
          </a:p>
        </p:txBody>
      </p:sp>
      <p:cxnSp>
        <p:nvCxnSpPr>
          <p:cNvPr id="1115" name="Straight Arrow Connector 1114">
            <a:extLst>
              <a:ext uri="{FF2B5EF4-FFF2-40B4-BE49-F238E27FC236}">
                <a16:creationId xmlns:a16="http://schemas.microsoft.com/office/drawing/2014/main" id="{43ACAEA0-745D-5703-B2D6-8C896809D3B0}"/>
              </a:ext>
            </a:extLst>
          </p:cNvPr>
          <p:cNvCxnSpPr>
            <a:cxnSpLocks/>
          </p:cNvCxnSpPr>
          <p:nvPr/>
        </p:nvCxnSpPr>
        <p:spPr>
          <a:xfrm>
            <a:off x="4988391" y="6156308"/>
            <a:ext cx="2006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6" name="Straight Arrow Connector 1115">
            <a:extLst>
              <a:ext uri="{FF2B5EF4-FFF2-40B4-BE49-F238E27FC236}">
                <a16:creationId xmlns:a16="http://schemas.microsoft.com/office/drawing/2014/main" id="{AFE73205-8D04-09E6-AB6E-57ACA40308C7}"/>
              </a:ext>
            </a:extLst>
          </p:cNvPr>
          <p:cNvCxnSpPr>
            <a:cxnSpLocks/>
          </p:cNvCxnSpPr>
          <p:nvPr/>
        </p:nvCxnSpPr>
        <p:spPr>
          <a:xfrm rot="16200000">
            <a:off x="4115266" y="5464989"/>
            <a:ext cx="2006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7" name="Rectangle 1116">
            <a:extLst>
              <a:ext uri="{FF2B5EF4-FFF2-40B4-BE49-F238E27FC236}">
                <a16:creationId xmlns:a16="http://schemas.microsoft.com/office/drawing/2014/main" id="{CC0C3762-FC25-83F9-7756-1CE48524C77B}"/>
              </a:ext>
            </a:extLst>
          </p:cNvPr>
          <p:cNvSpPr/>
          <p:nvPr/>
        </p:nvSpPr>
        <p:spPr>
          <a:xfrm>
            <a:off x="5118566" y="5501040"/>
            <a:ext cx="309486" cy="6560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8" name="Rectangle 1117">
            <a:extLst>
              <a:ext uri="{FF2B5EF4-FFF2-40B4-BE49-F238E27FC236}">
                <a16:creationId xmlns:a16="http://schemas.microsoft.com/office/drawing/2014/main" id="{932158FA-CD7A-33B1-9829-D67BB154EDDD}"/>
              </a:ext>
            </a:extLst>
          </p:cNvPr>
          <p:cNvSpPr/>
          <p:nvPr/>
        </p:nvSpPr>
        <p:spPr>
          <a:xfrm>
            <a:off x="5428052" y="5055260"/>
            <a:ext cx="309486" cy="110180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9" name="Rectangle 1118">
            <a:extLst>
              <a:ext uri="{FF2B5EF4-FFF2-40B4-BE49-F238E27FC236}">
                <a16:creationId xmlns:a16="http://schemas.microsoft.com/office/drawing/2014/main" id="{94897A34-3F15-0B3B-BE34-3BA2227B0CA3}"/>
              </a:ext>
            </a:extLst>
          </p:cNvPr>
          <p:cNvSpPr/>
          <p:nvPr/>
        </p:nvSpPr>
        <p:spPr>
          <a:xfrm>
            <a:off x="5748330" y="5700593"/>
            <a:ext cx="309486" cy="45647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0" name="Rectangle 1119">
            <a:extLst>
              <a:ext uri="{FF2B5EF4-FFF2-40B4-BE49-F238E27FC236}">
                <a16:creationId xmlns:a16="http://schemas.microsoft.com/office/drawing/2014/main" id="{61AFDDAC-A7CD-DA68-3039-9498D76C9A15}"/>
              </a:ext>
            </a:extLst>
          </p:cNvPr>
          <p:cNvSpPr/>
          <p:nvPr/>
        </p:nvSpPr>
        <p:spPr>
          <a:xfrm>
            <a:off x="6068608" y="5993353"/>
            <a:ext cx="309486" cy="16371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21" name="Graphic 1120" descr="Dollar with solid fill">
            <a:extLst>
              <a:ext uri="{FF2B5EF4-FFF2-40B4-BE49-F238E27FC236}">
                <a16:creationId xmlns:a16="http://schemas.microsoft.com/office/drawing/2014/main" id="{E5DF3D32-74B8-1A24-B3DD-88112C967B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55355" y="6186414"/>
            <a:ext cx="309486" cy="309486"/>
          </a:xfrm>
          <a:prstGeom prst="rect">
            <a:avLst/>
          </a:prstGeom>
        </p:spPr>
      </p:pic>
      <p:sp>
        <p:nvSpPr>
          <p:cNvPr id="1122" name="TextBox 1121">
            <a:extLst>
              <a:ext uri="{FF2B5EF4-FFF2-40B4-BE49-F238E27FC236}">
                <a16:creationId xmlns:a16="http://schemas.microsoft.com/office/drawing/2014/main" id="{A6AEC2A8-6904-B86F-FA3D-344B4A893D3F}"/>
              </a:ext>
            </a:extLst>
          </p:cNvPr>
          <p:cNvSpPr txBox="1"/>
          <p:nvPr/>
        </p:nvSpPr>
        <p:spPr>
          <a:xfrm>
            <a:off x="4598667" y="4073974"/>
            <a:ext cx="1297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% of people</a:t>
            </a:r>
          </a:p>
        </p:txBody>
      </p:sp>
      <p:pic>
        <p:nvPicPr>
          <p:cNvPr id="1134" name="Picture 2">
            <a:extLst>
              <a:ext uri="{FF2B5EF4-FFF2-40B4-BE49-F238E27FC236}">
                <a16:creationId xmlns:a16="http://schemas.microsoft.com/office/drawing/2014/main" id="{B3D60234-9A6A-69A1-4C85-9A9D2702C3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37" t="30491" r="2936" b="24686"/>
          <a:stretch/>
        </p:blipFill>
        <p:spPr bwMode="auto">
          <a:xfrm>
            <a:off x="471886" y="4969562"/>
            <a:ext cx="1615716" cy="85304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135" name="Oval 1134">
            <a:extLst>
              <a:ext uri="{FF2B5EF4-FFF2-40B4-BE49-F238E27FC236}">
                <a16:creationId xmlns:a16="http://schemas.microsoft.com/office/drawing/2014/main" id="{F5ECA2AB-FA87-AB3C-4E84-3F1EFB01AD4C}"/>
              </a:ext>
            </a:extLst>
          </p:cNvPr>
          <p:cNvSpPr/>
          <p:nvPr/>
        </p:nvSpPr>
        <p:spPr>
          <a:xfrm>
            <a:off x="1790552" y="4594788"/>
            <a:ext cx="640080" cy="640080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</a:rPr>
              <a:t>B</a:t>
            </a:r>
          </a:p>
        </p:txBody>
      </p:sp>
      <p:cxnSp>
        <p:nvCxnSpPr>
          <p:cNvPr id="1139" name="Straight Arrow Connector 1138">
            <a:extLst>
              <a:ext uri="{FF2B5EF4-FFF2-40B4-BE49-F238E27FC236}">
                <a16:creationId xmlns:a16="http://schemas.microsoft.com/office/drawing/2014/main" id="{EB240DE5-409C-B8AF-6D48-51FC7E3A2115}"/>
              </a:ext>
            </a:extLst>
          </p:cNvPr>
          <p:cNvCxnSpPr>
            <a:cxnSpLocks/>
          </p:cNvCxnSpPr>
          <p:nvPr/>
        </p:nvCxnSpPr>
        <p:spPr>
          <a:xfrm>
            <a:off x="4839016" y="2985923"/>
            <a:ext cx="2006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0" name="Straight Arrow Connector 1139">
            <a:extLst>
              <a:ext uri="{FF2B5EF4-FFF2-40B4-BE49-F238E27FC236}">
                <a16:creationId xmlns:a16="http://schemas.microsoft.com/office/drawing/2014/main" id="{808934D2-2104-0FF0-5485-F27D95765186}"/>
              </a:ext>
            </a:extLst>
          </p:cNvPr>
          <p:cNvCxnSpPr>
            <a:cxnSpLocks/>
          </p:cNvCxnSpPr>
          <p:nvPr/>
        </p:nvCxnSpPr>
        <p:spPr>
          <a:xfrm rot="16200000">
            <a:off x="3965891" y="2294604"/>
            <a:ext cx="2006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1" name="Rectangle 1140">
            <a:extLst>
              <a:ext uri="{FF2B5EF4-FFF2-40B4-BE49-F238E27FC236}">
                <a16:creationId xmlns:a16="http://schemas.microsoft.com/office/drawing/2014/main" id="{42FE65F8-8EA5-5D1C-5228-3C27168FDFCC}"/>
              </a:ext>
            </a:extLst>
          </p:cNvPr>
          <p:cNvSpPr/>
          <p:nvPr/>
        </p:nvSpPr>
        <p:spPr>
          <a:xfrm>
            <a:off x="4969191" y="1682703"/>
            <a:ext cx="309486" cy="13039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2" name="Rectangle 1141">
            <a:extLst>
              <a:ext uri="{FF2B5EF4-FFF2-40B4-BE49-F238E27FC236}">
                <a16:creationId xmlns:a16="http://schemas.microsoft.com/office/drawing/2014/main" id="{9DC8C43A-2133-337F-88AB-FAD8B89A0B24}"/>
              </a:ext>
            </a:extLst>
          </p:cNvPr>
          <p:cNvSpPr/>
          <p:nvPr/>
        </p:nvSpPr>
        <p:spPr>
          <a:xfrm>
            <a:off x="5278677" y="2331661"/>
            <a:ext cx="309486" cy="65501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3" name="Rectangle 1142">
            <a:extLst>
              <a:ext uri="{FF2B5EF4-FFF2-40B4-BE49-F238E27FC236}">
                <a16:creationId xmlns:a16="http://schemas.microsoft.com/office/drawing/2014/main" id="{35E5D109-9DF0-4C0C-1EF4-D81DC4F78AAE}"/>
              </a:ext>
            </a:extLst>
          </p:cNvPr>
          <p:cNvSpPr/>
          <p:nvPr/>
        </p:nvSpPr>
        <p:spPr>
          <a:xfrm>
            <a:off x="5598955" y="2677890"/>
            <a:ext cx="309486" cy="308789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4" name="Rectangle 1143">
            <a:extLst>
              <a:ext uri="{FF2B5EF4-FFF2-40B4-BE49-F238E27FC236}">
                <a16:creationId xmlns:a16="http://schemas.microsoft.com/office/drawing/2014/main" id="{3531C893-A6AA-E51E-CB7F-C92A5CA3BBED}"/>
              </a:ext>
            </a:extLst>
          </p:cNvPr>
          <p:cNvSpPr/>
          <p:nvPr/>
        </p:nvSpPr>
        <p:spPr>
          <a:xfrm>
            <a:off x="5919233" y="2904694"/>
            <a:ext cx="309486" cy="8198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50" name="Graphic 1149" descr="Dollar with solid fill">
            <a:extLst>
              <a:ext uri="{FF2B5EF4-FFF2-40B4-BE49-F238E27FC236}">
                <a16:creationId xmlns:a16="http://schemas.microsoft.com/office/drawing/2014/main" id="{FBB13C45-590A-840D-E8F5-351EB5CF68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05980" y="3016029"/>
            <a:ext cx="309486" cy="309486"/>
          </a:xfrm>
          <a:prstGeom prst="rect">
            <a:avLst/>
          </a:prstGeom>
        </p:spPr>
      </p:pic>
      <p:sp>
        <p:nvSpPr>
          <p:cNvPr id="1158" name="TextBox 1157">
            <a:extLst>
              <a:ext uri="{FF2B5EF4-FFF2-40B4-BE49-F238E27FC236}">
                <a16:creationId xmlns:a16="http://schemas.microsoft.com/office/drawing/2014/main" id="{229B1505-46FF-BD43-647B-D97C3104BD8D}"/>
              </a:ext>
            </a:extLst>
          </p:cNvPr>
          <p:cNvSpPr txBox="1"/>
          <p:nvPr/>
        </p:nvSpPr>
        <p:spPr>
          <a:xfrm>
            <a:off x="4449292" y="903589"/>
            <a:ext cx="1297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% of people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9245E1A-0E0B-8CE2-1455-05E4A5E3E5F9}"/>
              </a:ext>
            </a:extLst>
          </p:cNvPr>
          <p:cNvSpPr txBox="1"/>
          <p:nvPr/>
        </p:nvSpPr>
        <p:spPr>
          <a:xfrm>
            <a:off x="2689817" y="4417442"/>
            <a:ext cx="1162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Sampled B</a:t>
            </a:r>
          </a:p>
        </p:txBody>
      </p:sp>
      <p:sp>
        <p:nvSpPr>
          <p:cNvPr id="1068" name="Freeform: Shape 1067">
            <a:extLst>
              <a:ext uri="{FF2B5EF4-FFF2-40B4-BE49-F238E27FC236}">
                <a16:creationId xmlns:a16="http://schemas.microsoft.com/office/drawing/2014/main" id="{29DF647C-3E74-D1FD-E85C-D563812FCB88}"/>
              </a:ext>
            </a:extLst>
          </p:cNvPr>
          <p:cNvSpPr/>
          <p:nvPr/>
        </p:nvSpPr>
        <p:spPr>
          <a:xfrm>
            <a:off x="2260433" y="1426633"/>
            <a:ext cx="2619052" cy="2161173"/>
          </a:xfrm>
          <a:custGeom>
            <a:avLst/>
            <a:gdLst>
              <a:gd name="connsiteX0" fmla="*/ 958756 w 2619052"/>
              <a:gd name="connsiteY0" fmla="*/ 57701 h 2161173"/>
              <a:gd name="connsiteX1" fmla="*/ 282351 w 2619052"/>
              <a:gd name="connsiteY1" fmla="*/ 126594 h 2161173"/>
              <a:gd name="connsiteX2" fmla="*/ 219720 w 2619052"/>
              <a:gd name="connsiteY2" fmla="*/ 765422 h 2161173"/>
              <a:gd name="connsiteX3" fmla="*/ 515 w 2619052"/>
              <a:gd name="connsiteY3" fmla="*/ 1410512 h 2161173"/>
              <a:gd name="connsiteX4" fmla="*/ 288614 w 2619052"/>
              <a:gd name="connsiteY4" fmla="*/ 2155811 h 2161173"/>
              <a:gd name="connsiteX5" fmla="*/ 1184225 w 2619052"/>
              <a:gd name="connsiteY5" fmla="*/ 1761241 h 2161173"/>
              <a:gd name="connsiteX6" fmla="*/ 1829315 w 2619052"/>
              <a:gd name="connsiteY6" fmla="*/ 2068129 h 2161173"/>
              <a:gd name="connsiteX7" fmla="*/ 2530772 w 2619052"/>
              <a:gd name="connsiteY7" fmla="*/ 1379197 h 2161173"/>
              <a:gd name="connsiteX8" fmla="*/ 2612192 w 2619052"/>
              <a:gd name="connsiteY8" fmla="*/ 1028468 h 2161173"/>
              <a:gd name="connsiteX9" fmla="*/ 2562088 w 2619052"/>
              <a:gd name="connsiteY9" fmla="*/ 696529 h 2161173"/>
              <a:gd name="connsiteX10" fmla="*/ 2336619 w 2619052"/>
              <a:gd name="connsiteY10" fmla="*/ 402167 h 2161173"/>
              <a:gd name="connsiteX11" fmla="*/ 2054783 w 2619052"/>
              <a:gd name="connsiteY11" fmla="*/ 13860 h 2161173"/>
              <a:gd name="connsiteX12" fmla="*/ 1697792 w 2619052"/>
              <a:gd name="connsiteY12" fmla="*/ 82753 h 2161173"/>
              <a:gd name="connsiteX13" fmla="*/ 958756 w 2619052"/>
              <a:gd name="connsiteY13" fmla="*/ 57701 h 2161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19052" h="2161173">
                <a:moveTo>
                  <a:pt x="958756" y="57701"/>
                </a:moveTo>
                <a:cubicBezTo>
                  <a:pt x="722849" y="65008"/>
                  <a:pt x="405524" y="8641"/>
                  <a:pt x="282351" y="126594"/>
                </a:cubicBezTo>
                <a:cubicBezTo>
                  <a:pt x="159178" y="244547"/>
                  <a:pt x="266693" y="551436"/>
                  <a:pt x="219720" y="765422"/>
                </a:cubicBezTo>
                <a:cubicBezTo>
                  <a:pt x="172747" y="979408"/>
                  <a:pt x="-10967" y="1178781"/>
                  <a:pt x="515" y="1410512"/>
                </a:cubicBezTo>
                <a:cubicBezTo>
                  <a:pt x="11997" y="1642244"/>
                  <a:pt x="91329" y="2097356"/>
                  <a:pt x="288614" y="2155811"/>
                </a:cubicBezTo>
                <a:cubicBezTo>
                  <a:pt x="485899" y="2214266"/>
                  <a:pt x="927442" y="1775855"/>
                  <a:pt x="1184225" y="1761241"/>
                </a:cubicBezTo>
                <a:cubicBezTo>
                  <a:pt x="1441008" y="1746627"/>
                  <a:pt x="1604891" y="2131803"/>
                  <a:pt x="1829315" y="2068129"/>
                </a:cubicBezTo>
                <a:cubicBezTo>
                  <a:pt x="2053739" y="2004455"/>
                  <a:pt x="2400293" y="1552474"/>
                  <a:pt x="2530772" y="1379197"/>
                </a:cubicBezTo>
                <a:cubicBezTo>
                  <a:pt x="2661252" y="1205920"/>
                  <a:pt x="2606973" y="1142246"/>
                  <a:pt x="2612192" y="1028468"/>
                </a:cubicBezTo>
                <a:cubicBezTo>
                  <a:pt x="2617411" y="914690"/>
                  <a:pt x="2608017" y="800912"/>
                  <a:pt x="2562088" y="696529"/>
                </a:cubicBezTo>
                <a:cubicBezTo>
                  <a:pt x="2516159" y="592146"/>
                  <a:pt x="2421170" y="515945"/>
                  <a:pt x="2336619" y="402167"/>
                </a:cubicBezTo>
                <a:cubicBezTo>
                  <a:pt x="2252068" y="288389"/>
                  <a:pt x="2161254" y="67096"/>
                  <a:pt x="2054783" y="13860"/>
                </a:cubicBezTo>
                <a:cubicBezTo>
                  <a:pt x="1948312" y="-39376"/>
                  <a:pt x="1877332" y="77534"/>
                  <a:pt x="1697792" y="82753"/>
                </a:cubicBezTo>
                <a:cubicBezTo>
                  <a:pt x="1518252" y="87972"/>
                  <a:pt x="1194663" y="50394"/>
                  <a:pt x="958756" y="57701"/>
                </a:cubicBezTo>
                <a:close/>
              </a:path>
            </a:pathLst>
          </a:cu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73" name="TextBox 1072">
                <a:extLst>
                  <a:ext uri="{FF2B5EF4-FFF2-40B4-BE49-F238E27FC236}">
                    <a16:creationId xmlns:a16="http://schemas.microsoft.com/office/drawing/2014/main" id="{21037969-69B4-BFAA-8ECA-C9223D21E916}"/>
                  </a:ext>
                </a:extLst>
              </p:cNvPr>
              <p:cNvSpPr txBox="1"/>
              <p:nvPr/>
            </p:nvSpPr>
            <p:spPr>
              <a:xfrm>
                <a:off x="5282034" y="1655992"/>
                <a:ext cx="72635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∣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>
                  <a:latin typeface="+mj-lt"/>
                </a:endParaRPr>
              </a:p>
            </p:txBody>
          </p:sp>
        </mc:Choice>
        <mc:Fallback xmlns="">
          <p:sp>
            <p:nvSpPr>
              <p:cNvPr id="1073" name="TextBox 1072">
                <a:extLst>
                  <a:ext uri="{FF2B5EF4-FFF2-40B4-BE49-F238E27FC236}">
                    <a16:creationId xmlns:a16="http://schemas.microsoft.com/office/drawing/2014/main" id="{21037969-69B4-BFAA-8ECA-C9223D21E9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2034" y="1655992"/>
                <a:ext cx="72635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4" name="TextBox 1073">
                <a:extLst>
                  <a:ext uri="{FF2B5EF4-FFF2-40B4-BE49-F238E27FC236}">
                    <a16:creationId xmlns:a16="http://schemas.microsoft.com/office/drawing/2014/main" id="{A821C723-ED81-05E4-06D4-6117C4FF5035}"/>
                  </a:ext>
                </a:extLst>
              </p:cNvPr>
              <p:cNvSpPr txBox="1"/>
              <p:nvPr/>
            </p:nvSpPr>
            <p:spPr>
              <a:xfrm>
                <a:off x="5286028" y="4638490"/>
                <a:ext cx="7367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∣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dirty="0">
                  <a:latin typeface="+mj-lt"/>
                </a:endParaRPr>
              </a:p>
            </p:txBody>
          </p:sp>
        </mc:Choice>
        <mc:Fallback xmlns="">
          <p:sp>
            <p:nvSpPr>
              <p:cNvPr id="1074" name="TextBox 1073">
                <a:extLst>
                  <a:ext uri="{FF2B5EF4-FFF2-40B4-BE49-F238E27FC236}">
                    <a16:creationId xmlns:a16="http://schemas.microsoft.com/office/drawing/2014/main" id="{A821C723-ED81-05E4-06D4-6117C4FF50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6028" y="4638490"/>
                <a:ext cx="736740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reeform: Shape 4">
            <a:extLst>
              <a:ext uri="{FF2B5EF4-FFF2-40B4-BE49-F238E27FC236}">
                <a16:creationId xmlns:a16="http://schemas.microsoft.com/office/drawing/2014/main" id="{29AFB76C-C9D2-5CE3-BD36-90C8F14282AE}"/>
              </a:ext>
            </a:extLst>
          </p:cNvPr>
          <p:cNvSpPr/>
          <p:nvPr/>
        </p:nvSpPr>
        <p:spPr>
          <a:xfrm>
            <a:off x="2153442" y="4726690"/>
            <a:ext cx="2899264" cy="2016102"/>
          </a:xfrm>
          <a:custGeom>
            <a:avLst/>
            <a:gdLst>
              <a:gd name="connsiteX0" fmla="*/ 1593273 w 2899264"/>
              <a:gd name="connsiteY0" fmla="*/ 293 h 2016102"/>
              <a:gd name="connsiteX1" fmla="*/ 388280 w 2899264"/>
              <a:gd name="connsiteY1" fmla="*/ 197896 h 2016102"/>
              <a:gd name="connsiteX2" fmla="*/ 287541 w 2899264"/>
              <a:gd name="connsiteY2" fmla="*/ 697717 h 2016102"/>
              <a:gd name="connsiteX3" fmla="*/ 51192 w 2899264"/>
              <a:gd name="connsiteY3" fmla="*/ 751961 h 2016102"/>
              <a:gd name="connsiteX4" fmla="*/ 35694 w 2899264"/>
              <a:gd name="connsiteY4" fmla="*/ 1337022 h 2016102"/>
              <a:gd name="connsiteX5" fmla="*/ 454148 w 2899264"/>
              <a:gd name="connsiteY5" fmla="*/ 1499754 h 2016102"/>
              <a:gd name="connsiteX6" fmla="*/ 585883 w 2899264"/>
              <a:gd name="connsiteY6" fmla="*/ 1747727 h 2016102"/>
              <a:gd name="connsiteX7" fmla="*/ 1279433 w 2899264"/>
              <a:gd name="connsiteY7" fmla="*/ 1999574 h 2016102"/>
              <a:gd name="connsiteX8" fmla="*/ 2151212 w 2899264"/>
              <a:gd name="connsiteY8" fmla="*/ 1964703 h 2016102"/>
              <a:gd name="connsiteX9" fmla="*/ 2519297 w 2899264"/>
              <a:gd name="connsiteY9" fmla="*/ 1743852 h 2016102"/>
              <a:gd name="connsiteX10" fmla="*/ 2802141 w 2899264"/>
              <a:gd name="connsiteY10" fmla="*/ 1646988 h 2016102"/>
              <a:gd name="connsiteX11" fmla="*/ 2813765 w 2899264"/>
              <a:gd name="connsiteY11" fmla="*/ 1278903 h 2016102"/>
              <a:gd name="connsiteX12" fmla="*/ 2856385 w 2899264"/>
              <a:gd name="connsiteY12" fmla="*/ 1197537 h 2016102"/>
              <a:gd name="connsiteX13" fmla="*/ 2887382 w 2899264"/>
              <a:gd name="connsiteY13" fmla="*/ 903069 h 2016102"/>
              <a:gd name="connsiteX14" fmla="*/ 2643283 w 2899264"/>
              <a:gd name="connsiteY14" fmla="*/ 527235 h 2016102"/>
              <a:gd name="connsiteX15" fmla="*/ 2372063 w 2899264"/>
              <a:gd name="connsiteY15" fmla="*/ 163025 h 2016102"/>
              <a:gd name="connsiteX16" fmla="*/ 1593273 w 2899264"/>
              <a:gd name="connsiteY16" fmla="*/ 293 h 2016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899264" h="2016102">
                <a:moveTo>
                  <a:pt x="1593273" y="293"/>
                </a:moveTo>
                <a:cubicBezTo>
                  <a:pt x="1262643" y="6105"/>
                  <a:pt x="605902" y="81659"/>
                  <a:pt x="388280" y="197896"/>
                </a:cubicBezTo>
                <a:cubicBezTo>
                  <a:pt x="170658" y="314133"/>
                  <a:pt x="343722" y="605373"/>
                  <a:pt x="287541" y="697717"/>
                </a:cubicBezTo>
                <a:cubicBezTo>
                  <a:pt x="231360" y="790061"/>
                  <a:pt x="93166" y="645410"/>
                  <a:pt x="51192" y="751961"/>
                </a:cubicBezTo>
                <a:cubicBezTo>
                  <a:pt x="9217" y="858512"/>
                  <a:pt x="-31465" y="1212390"/>
                  <a:pt x="35694" y="1337022"/>
                </a:cubicBezTo>
                <a:cubicBezTo>
                  <a:pt x="102853" y="1461654"/>
                  <a:pt x="362450" y="1431303"/>
                  <a:pt x="454148" y="1499754"/>
                </a:cubicBezTo>
                <a:cubicBezTo>
                  <a:pt x="545846" y="1568205"/>
                  <a:pt x="448335" y="1664424"/>
                  <a:pt x="585883" y="1747727"/>
                </a:cubicBezTo>
                <a:cubicBezTo>
                  <a:pt x="723431" y="1831030"/>
                  <a:pt x="1018545" y="1963411"/>
                  <a:pt x="1279433" y="1999574"/>
                </a:cubicBezTo>
                <a:cubicBezTo>
                  <a:pt x="1540321" y="2035737"/>
                  <a:pt x="1944568" y="2007323"/>
                  <a:pt x="2151212" y="1964703"/>
                </a:cubicBezTo>
                <a:cubicBezTo>
                  <a:pt x="2357856" y="1922083"/>
                  <a:pt x="2410809" y="1796804"/>
                  <a:pt x="2519297" y="1743852"/>
                </a:cubicBezTo>
                <a:cubicBezTo>
                  <a:pt x="2627785" y="1690900"/>
                  <a:pt x="2753063" y="1724479"/>
                  <a:pt x="2802141" y="1646988"/>
                </a:cubicBezTo>
                <a:cubicBezTo>
                  <a:pt x="2851219" y="1569497"/>
                  <a:pt x="2804724" y="1353811"/>
                  <a:pt x="2813765" y="1278903"/>
                </a:cubicBezTo>
                <a:cubicBezTo>
                  <a:pt x="2822806" y="1203995"/>
                  <a:pt x="2844115" y="1260176"/>
                  <a:pt x="2856385" y="1197537"/>
                </a:cubicBezTo>
                <a:cubicBezTo>
                  <a:pt x="2868655" y="1134898"/>
                  <a:pt x="2922899" y="1014786"/>
                  <a:pt x="2887382" y="903069"/>
                </a:cubicBezTo>
                <a:cubicBezTo>
                  <a:pt x="2851865" y="791352"/>
                  <a:pt x="2729169" y="650576"/>
                  <a:pt x="2643283" y="527235"/>
                </a:cubicBezTo>
                <a:cubicBezTo>
                  <a:pt x="2557397" y="403894"/>
                  <a:pt x="2545773" y="250203"/>
                  <a:pt x="2372063" y="163025"/>
                </a:cubicBezTo>
                <a:cubicBezTo>
                  <a:pt x="2198353" y="75847"/>
                  <a:pt x="1923903" y="-5519"/>
                  <a:pt x="1593273" y="293"/>
                </a:cubicBezTo>
                <a:close/>
              </a:path>
            </a:pathLst>
          </a:cu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1" name="TextBox 1100">
            <a:extLst>
              <a:ext uri="{FF2B5EF4-FFF2-40B4-BE49-F238E27FC236}">
                <a16:creationId xmlns:a16="http://schemas.microsoft.com/office/drawing/2014/main" id="{44C54DCA-7A82-3F80-5AC3-081F5DC341B5}"/>
              </a:ext>
            </a:extLst>
          </p:cNvPr>
          <p:cNvSpPr txBox="1"/>
          <p:nvPr/>
        </p:nvSpPr>
        <p:spPr>
          <a:xfrm>
            <a:off x="2847165" y="1129595"/>
            <a:ext cx="1168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Sampled 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3585E5D-8FD2-B0C5-ECDA-AA4C7645B70B}"/>
                  </a:ext>
                </a:extLst>
              </p:cNvPr>
              <p:cNvSpPr txBox="1"/>
              <p:nvPr/>
            </p:nvSpPr>
            <p:spPr>
              <a:xfrm>
                <a:off x="4600790" y="6409870"/>
                <a:ext cx="26453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=20$</m:t>
                    </m:r>
                  </m:oMath>
                </a14:m>
                <a:r>
                  <a:rPr lang="en-US" dirty="0">
                    <a:latin typeface="+mj-lt"/>
                  </a:rPr>
                  <a:t> (average spend)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3585E5D-8FD2-B0C5-ECDA-AA4C7645B7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0790" y="6409870"/>
                <a:ext cx="2645340" cy="369332"/>
              </a:xfrm>
              <a:prstGeom prst="rect">
                <a:avLst/>
              </a:prstGeom>
              <a:blipFill>
                <a:blip r:embed="rId7"/>
                <a:stretch>
                  <a:fillRect t="-8197" r="-1382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ED2BA57-CE99-F4F6-0972-2EACBF9DA29B}"/>
                  </a:ext>
                </a:extLst>
              </p:cNvPr>
              <p:cNvSpPr txBox="1"/>
              <p:nvPr/>
            </p:nvSpPr>
            <p:spPr>
              <a:xfrm>
                <a:off x="4449292" y="3376915"/>
                <a:ext cx="26409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=10$</m:t>
                    </m:r>
                  </m:oMath>
                </a14:m>
                <a:r>
                  <a:rPr lang="en-US" dirty="0">
                    <a:latin typeface="+mj-lt"/>
                  </a:rPr>
                  <a:t> (average spend)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ED2BA57-CE99-F4F6-0972-2EACBF9DA2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9292" y="3376915"/>
                <a:ext cx="2640916" cy="369332"/>
              </a:xfrm>
              <a:prstGeom prst="rect">
                <a:avLst/>
              </a:prstGeom>
              <a:blipFill>
                <a:blip r:embed="rId8"/>
                <a:stretch>
                  <a:fillRect t="-9836" r="-1386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 descr="A picture containing text, posing, chessman&#10;&#10;Description automatically generated">
            <a:extLst>
              <a:ext uri="{FF2B5EF4-FFF2-40B4-BE49-F238E27FC236}">
                <a16:creationId xmlns:a16="http://schemas.microsoft.com/office/drawing/2014/main" id="{CF646DB9-CA8F-D3FA-6819-1C972C79346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3259" y="4889555"/>
            <a:ext cx="2640702" cy="1781712"/>
          </a:xfrm>
          <a:prstGeom prst="rect">
            <a:avLst/>
          </a:prstGeom>
        </p:spPr>
      </p:pic>
      <p:pic>
        <p:nvPicPr>
          <p:cNvPr id="12" name="Picture 11" descr="A picture containing text&#10;&#10;Description automatically generated">
            <a:extLst>
              <a:ext uri="{FF2B5EF4-FFF2-40B4-BE49-F238E27FC236}">
                <a16:creationId xmlns:a16="http://schemas.microsoft.com/office/drawing/2014/main" id="{A372AB16-3804-AFC7-F5A7-953C14110CA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6125" y="1654469"/>
            <a:ext cx="2460591" cy="1612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85091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00839A-4B6E-971E-2724-8DB255520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Statistics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8EACF2A9-7D64-70A5-EC07-D3D5A51EB8B9}"/>
              </a:ext>
            </a:extLst>
          </p:cNvPr>
          <p:cNvSpPr txBox="1"/>
          <p:nvPr/>
        </p:nvSpPr>
        <p:spPr>
          <a:xfrm>
            <a:off x="-38126" y="6652244"/>
            <a:ext cx="4187906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Image Source: https://www.leadpages.com/blog/ab-testing-split-testing/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CFCC9BD-380B-8FA7-0973-BCC03C312C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6" t="30060" r="56926" b="23706"/>
          <a:stretch/>
        </p:blipFill>
        <p:spPr bwMode="auto">
          <a:xfrm>
            <a:off x="471886" y="2024011"/>
            <a:ext cx="1638706" cy="91828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4" name="Oval 103">
            <a:extLst>
              <a:ext uri="{FF2B5EF4-FFF2-40B4-BE49-F238E27FC236}">
                <a16:creationId xmlns:a16="http://schemas.microsoft.com/office/drawing/2014/main" id="{FD7A86AD-9DAD-B132-2E80-C1B8EC2B70FE}"/>
              </a:ext>
            </a:extLst>
          </p:cNvPr>
          <p:cNvSpPr/>
          <p:nvPr/>
        </p:nvSpPr>
        <p:spPr>
          <a:xfrm>
            <a:off x="1795285" y="1604572"/>
            <a:ext cx="640080" cy="640080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</a:rPr>
              <a:t>A</a:t>
            </a:r>
          </a:p>
        </p:txBody>
      </p:sp>
      <p:cxnSp>
        <p:nvCxnSpPr>
          <p:cNvPr id="1115" name="Straight Arrow Connector 1114">
            <a:extLst>
              <a:ext uri="{FF2B5EF4-FFF2-40B4-BE49-F238E27FC236}">
                <a16:creationId xmlns:a16="http://schemas.microsoft.com/office/drawing/2014/main" id="{43ACAEA0-745D-5703-B2D6-8C896809D3B0}"/>
              </a:ext>
            </a:extLst>
          </p:cNvPr>
          <p:cNvCxnSpPr>
            <a:cxnSpLocks/>
          </p:cNvCxnSpPr>
          <p:nvPr/>
        </p:nvCxnSpPr>
        <p:spPr>
          <a:xfrm>
            <a:off x="4988391" y="6156308"/>
            <a:ext cx="2006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6" name="Straight Arrow Connector 1115">
            <a:extLst>
              <a:ext uri="{FF2B5EF4-FFF2-40B4-BE49-F238E27FC236}">
                <a16:creationId xmlns:a16="http://schemas.microsoft.com/office/drawing/2014/main" id="{AFE73205-8D04-09E6-AB6E-57ACA40308C7}"/>
              </a:ext>
            </a:extLst>
          </p:cNvPr>
          <p:cNvCxnSpPr>
            <a:cxnSpLocks/>
          </p:cNvCxnSpPr>
          <p:nvPr/>
        </p:nvCxnSpPr>
        <p:spPr>
          <a:xfrm rot="16200000">
            <a:off x="4115266" y="5464989"/>
            <a:ext cx="2006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7" name="Rectangle 1116">
            <a:extLst>
              <a:ext uri="{FF2B5EF4-FFF2-40B4-BE49-F238E27FC236}">
                <a16:creationId xmlns:a16="http://schemas.microsoft.com/office/drawing/2014/main" id="{CC0C3762-FC25-83F9-7756-1CE48524C77B}"/>
              </a:ext>
            </a:extLst>
          </p:cNvPr>
          <p:cNvSpPr/>
          <p:nvPr/>
        </p:nvSpPr>
        <p:spPr>
          <a:xfrm>
            <a:off x="5118566" y="5501040"/>
            <a:ext cx="309486" cy="6560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8" name="Rectangle 1117">
            <a:extLst>
              <a:ext uri="{FF2B5EF4-FFF2-40B4-BE49-F238E27FC236}">
                <a16:creationId xmlns:a16="http://schemas.microsoft.com/office/drawing/2014/main" id="{932158FA-CD7A-33B1-9829-D67BB154EDDD}"/>
              </a:ext>
            </a:extLst>
          </p:cNvPr>
          <p:cNvSpPr/>
          <p:nvPr/>
        </p:nvSpPr>
        <p:spPr>
          <a:xfrm>
            <a:off x="5428052" y="5055260"/>
            <a:ext cx="309486" cy="110180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9" name="Rectangle 1118">
            <a:extLst>
              <a:ext uri="{FF2B5EF4-FFF2-40B4-BE49-F238E27FC236}">
                <a16:creationId xmlns:a16="http://schemas.microsoft.com/office/drawing/2014/main" id="{94897A34-3F15-0B3B-BE34-3BA2227B0CA3}"/>
              </a:ext>
            </a:extLst>
          </p:cNvPr>
          <p:cNvSpPr/>
          <p:nvPr/>
        </p:nvSpPr>
        <p:spPr>
          <a:xfrm>
            <a:off x="5748330" y="5700593"/>
            <a:ext cx="309486" cy="45647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0" name="Rectangle 1119">
            <a:extLst>
              <a:ext uri="{FF2B5EF4-FFF2-40B4-BE49-F238E27FC236}">
                <a16:creationId xmlns:a16="http://schemas.microsoft.com/office/drawing/2014/main" id="{61AFDDAC-A7CD-DA68-3039-9498D76C9A15}"/>
              </a:ext>
            </a:extLst>
          </p:cNvPr>
          <p:cNvSpPr/>
          <p:nvPr/>
        </p:nvSpPr>
        <p:spPr>
          <a:xfrm>
            <a:off x="6068608" y="5993353"/>
            <a:ext cx="309486" cy="16371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21" name="Graphic 1120" descr="Dollar with solid fill">
            <a:extLst>
              <a:ext uri="{FF2B5EF4-FFF2-40B4-BE49-F238E27FC236}">
                <a16:creationId xmlns:a16="http://schemas.microsoft.com/office/drawing/2014/main" id="{E5DF3D32-74B8-1A24-B3DD-88112C967B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55355" y="6186414"/>
            <a:ext cx="309486" cy="309486"/>
          </a:xfrm>
          <a:prstGeom prst="rect">
            <a:avLst/>
          </a:prstGeom>
        </p:spPr>
      </p:pic>
      <p:sp>
        <p:nvSpPr>
          <p:cNvPr id="1122" name="TextBox 1121">
            <a:extLst>
              <a:ext uri="{FF2B5EF4-FFF2-40B4-BE49-F238E27FC236}">
                <a16:creationId xmlns:a16="http://schemas.microsoft.com/office/drawing/2014/main" id="{A6AEC2A8-6904-B86F-FA3D-344B4A893D3F}"/>
              </a:ext>
            </a:extLst>
          </p:cNvPr>
          <p:cNvSpPr txBox="1"/>
          <p:nvPr/>
        </p:nvSpPr>
        <p:spPr>
          <a:xfrm>
            <a:off x="4598667" y="4073974"/>
            <a:ext cx="1297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% of people</a:t>
            </a:r>
          </a:p>
        </p:txBody>
      </p:sp>
      <p:pic>
        <p:nvPicPr>
          <p:cNvPr id="1134" name="Picture 2">
            <a:extLst>
              <a:ext uri="{FF2B5EF4-FFF2-40B4-BE49-F238E27FC236}">
                <a16:creationId xmlns:a16="http://schemas.microsoft.com/office/drawing/2014/main" id="{B3D60234-9A6A-69A1-4C85-9A9D2702C3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37" t="30491" r="2936" b="24686"/>
          <a:stretch/>
        </p:blipFill>
        <p:spPr bwMode="auto">
          <a:xfrm>
            <a:off x="471886" y="4969562"/>
            <a:ext cx="1615716" cy="85304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135" name="Oval 1134">
            <a:extLst>
              <a:ext uri="{FF2B5EF4-FFF2-40B4-BE49-F238E27FC236}">
                <a16:creationId xmlns:a16="http://schemas.microsoft.com/office/drawing/2014/main" id="{F5ECA2AB-FA87-AB3C-4E84-3F1EFB01AD4C}"/>
              </a:ext>
            </a:extLst>
          </p:cNvPr>
          <p:cNvSpPr/>
          <p:nvPr/>
        </p:nvSpPr>
        <p:spPr>
          <a:xfrm>
            <a:off x="1790552" y="4594788"/>
            <a:ext cx="640080" cy="640080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</a:rPr>
              <a:t>B</a:t>
            </a:r>
          </a:p>
        </p:txBody>
      </p:sp>
      <p:cxnSp>
        <p:nvCxnSpPr>
          <p:cNvPr id="1139" name="Straight Arrow Connector 1138">
            <a:extLst>
              <a:ext uri="{FF2B5EF4-FFF2-40B4-BE49-F238E27FC236}">
                <a16:creationId xmlns:a16="http://schemas.microsoft.com/office/drawing/2014/main" id="{EB240DE5-409C-B8AF-6D48-51FC7E3A2115}"/>
              </a:ext>
            </a:extLst>
          </p:cNvPr>
          <p:cNvCxnSpPr>
            <a:cxnSpLocks/>
          </p:cNvCxnSpPr>
          <p:nvPr/>
        </p:nvCxnSpPr>
        <p:spPr>
          <a:xfrm>
            <a:off x="4839016" y="2985923"/>
            <a:ext cx="2006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0" name="Straight Arrow Connector 1139">
            <a:extLst>
              <a:ext uri="{FF2B5EF4-FFF2-40B4-BE49-F238E27FC236}">
                <a16:creationId xmlns:a16="http://schemas.microsoft.com/office/drawing/2014/main" id="{808934D2-2104-0FF0-5485-F27D95765186}"/>
              </a:ext>
            </a:extLst>
          </p:cNvPr>
          <p:cNvCxnSpPr>
            <a:cxnSpLocks/>
          </p:cNvCxnSpPr>
          <p:nvPr/>
        </p:nvCxnSpPr>
        <p:spPr>
          <a:xfrm rot="16200000">
            <a:off x="3965891" y="2294604"/>
            <a:ext cx="2006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1" name="Rectangle 1140">
            <a:extLst>
              <a:ext uri="{FF2B5EF4-FFF2-40B4-BE49-F238E27FC236}">
                <a16:creationId xmlns:a16="http://schemas.microsoft.com/office/drawing/2014/main" id="{42FE65F8-8EA5-5D1C-5228-3C27168FDFCC}"/>
              </a:ext>
            </a:extLst>
          </p:cNvPr>
          <p:cNvSpPr/>
          <p:nvPr/>
        </p:nvSpPr>
        <p:spPr>
          <a:xfrm>
            <a:off x="4969191" y="1682703"/>
            <a:ext cx="309486" cy="13039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2" name="Rectangle 1141">
            <a:extLst>
              <a:ext uri="{FF2B5EF4-FFF2-40B4-BE49-F238E27FC236}">
                <a16:creationId xmlns:a16="http://schemas.microsoft.com/office/drawing/2014/main" id="{9DC8C43A-2133-337F-88AB-FAD8B89A0B24}"/>
              </a:ext>
            </a:extLst>
          </p:cNvPr>
          <p:cNvSpPr/>
          <p:nvPr/>
        </p:nvSpPr>
        <p:spPr>
          <a:xfrm>
            <a:off x="5278677" y="2331661"/>
            <a:ext cx="309486" cy="65501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3" name="Rectangle 1142">
            <a:extLst>
              <a:ext uri="{FF2B5EF4-FFF2-40B4-BE49-F238E27FC236}">
                <a16:creationId xmlns:a16="http://schemas.microsoft.com/office/drawing/2014/main" id="{35E5D109-9DF0-4C0C-1EF4-D81DC4F78AAE}"/>
              </a:ext>
            </a:extLst>
          </p:cNvPr>
          <p:cNvSpPr/>
          <p:nvPr/>
        </p:nvSpPr>
        <p:spPr>
          <a:xfrm>
            <a:off x="5598955" y="2677890"/>
            <a:ext cx="309486" cy="308789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4" name="Rectangle 1143">
            <a:extLst>
              <a:ext uri="{FF2B5EF4-FFF2-40B4-BE49-F238E27FC236}">
                <a16:creationId xmlns:a16="http://schemas.microsoft.com/office/drawing/2014/main" id="{3531C893-A6AA-E51E-CB7F-C92A5CA3BBED}"/>
              </a:ext>
            </a:extLst>
          </p:cNvPr>
          <p:cNvSpPr/>
          <p:nvPr/>
        </p:nvSpPr>
        <p:spPr>
          <a:xfrm>
            <a:off x="5919233" y="2904694"/>
            <a:ext cx="309486" cy="8198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50" name="Graphic 1149" descr="Dollar with solid fill">
            <a:extLst>
              <a:ext uri="{FF2B5EF4-FFF2-40B4-BE49-F238E27FC236}">
                <a16:creationId xmlns:a16="http://schemas.microsoft.com/office/drawing/2014/main" id="{FBB13C45-590A-840D-E8F5-351EB5CF68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05980" y="3016029"/>
            <a:ext cx="309486" cy="309486"/>
          </a:xfrm>
          <a:prstGeom prst="rect">
            <a:avLst/>
          </a:prstGeom>
        </p:spPr>
      </p:pic>
      <p:sp>
        <p:nvSpPr>
          <p:cNvPr id="1158" name="TextBox 1157">
            <a:extLst>
              <a:ext uri="{FF2B5EF4-FFF2-40B4-BE49-F238E27FC236}">
                <a16:creationId xmlns:a16="http://schemas.microsoft.com/office/drawing/2014/main" id="{229B1505-46FF-BD43-647B-D97C3104BD8D}"/>
              </a:ext>
            </a:extLst>
          </p:cNvPr>
          <p:cNvSpPr txBox="1"/>
          <p:nvPr/>
        </p:nvSpPr>
        <p:spPr>
          <a:xfrm>
            <a:off x="4449292" y="903589"/>
            <a:ext cx="1297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% of people</a:t>
            </a:r>
          </a:p>
        </p:txBody>
      </p:sp>
      <p:sp>
        <p:nvSpPr>
          <p:cNvPr id="1068" name="Freeform: Shape 1067">
            <a:extLst>
              <a:ext uri="{FF2B5EF4-FFF2-40B4-BE49-F238E27FC236}">
                <a16:creationId xmlns:a16="http://schemas.microsoft.com/office/drawing/2014/main" id="{29DF647C-3E74-D1FD-E85C-D563812FCB88}"/>
              </a:ext>
            </a:extLst>
          </p:cNvPr>
          <p:cNvSpPr/>
          <p:nvPr/>
        </p:nvSpPr>
        <p:spPr>
          <a:xfrm>
            <a:off x="2260433" y="1426633"/>
            <a:ext cx="2619052" cy="2161173"/>
          </a:xfrm>
          <a:custGeom>
            <a:avLst/>
            <a:gdLst>
              <a:gd name="connsiteX0" fmla="*/ 958756 w 2619052"/>
              <a:gd name="connsiteY0" fmla="*/ 57701 h 2161173"/>
              <a:gd name="connsiteX1" fmla="*/ 282351 w 2619052"/>
              <a:gd name="connsiteY1" fmla="*/ 126594 h 2161173"/>
              <a:gd name="connsiteX2" fmla="*/ 219720 w 2619052"/>
              <a:gd name="connsiteY2" fmla="*/ 765422 h 2161173"/>
              <a:gd name="connsiteX3" fmla="*/ 515 w 2619052"/>
              <a:gd name="connsiteY3" fmla="*/ 1410512 h 2161173"/>
              <a:gd name="connsiteX4" fmla="*/ 288614 w 2619052"/>
              <a:gd name="connsiteY4" fmla="*/ 2155811 h 2161173"/>
              <a:gd name="connsiteX5" fmla="*/ 1184225 w 2619052"/>
              <a:gd name="connsiteY5" fmla="*/ 1761241 h 2161173"/>
              <a:gd name="connsiteX6" fmla="*/ 1829315 w 2619052"/>
              <a:gd name="connsiteY6" fmla="*/ 2068129 h 2161173"/>
              <a:gd name="connsiteX7" fmla="*/ 2530772 w 2619052"/>
              <a:gd name="connsiteY7" fmla="*/ 1379197 h 2161173"/>
              <a:gd name="connsiteX8" fmla="*/ 2612192 w 2619052"/>
              <a:gd name="connsiteY8" fmla="*/ 1028468 h 2161173"/>
              <a:gd name="connsiteX9" fmla="*/ 2562088 w 2619052"/>
              <a:gd name="connsiteY9" fmla="*/ 696529 h 2161173"/>
              <a:gd name="connsiteX10" fmla="*/ 2336619 w 2619052"/>
              <a:gd name="connsiteY10" fmla="*/ 402167 h 2161173"/>
              <a:gd name="connsiteX11" fmla="*/ 2054783 w 2619052"/>
              <a:gd name="connsiteY11" fmla="*/ 13860 h 2161173"/>
              <a:gd name="connsiteX12" fmla="*/ 1697792 w 2619052"/>
              <a:gd name="connsiteY12" fmla="*/ 82753 h 2161173"/>
              <a:gd name="connsiteX13" fmla="*/ 958756 w 2619052"/>
              <a:gd name="connsiteY13" fmla="*/ 57701 h 2161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19052" h="2161173">
                <a:moveTo>
                  <a:pt x="958756" y="57701"/>
                </a:moveTo>
                <a:cubicBezTo>
                  <a:pt x="722849" y="65008"/>
                  <a:pt x="405524" y="8641"/>
                  <a:pt x="282351" y="126594"/>
                </a:cubicBezTo>
                <a:cubicBezTo>
                  <a:pt x="159178" y="244547"/>
                  <a:pt x="266693" y="551436"/>
                  <a:pt x="219720" y="765422"/>
                </a:cubicBezTo>
                <a:cubicBezTo>
                  <a:pt x="172747" y="979408"/>
                  <a:pt x="-10967" y="1178781"/>
                  <a:pt x="515" y="1410512"/>
                </a:cubicBezTo>
                <a:cubicBezTo>
                  <a:pt x="11997" y="1642244"/>
                  <a:pt x="91329" y="2097356"/>
                  <a:pt x="288614" y="2155811"/>
                </a:cubicBezTo>
                <a:cubicBezTo>
                  <a:pt x="485899" y="2214266"/>
                  <a:pt x="927442" y="1775855"/>
                  <a:pt x="1184225" y="1761241"/>
                </a:cubicBezTo>
                <a:cubicBezTo>
                  <a:pt x="1441008" y="1746627"/>
                  <a:pt x="1604891" y="2131803"/>
                  <a:pt x="1829315" y="2068129"/>
                </a:cubicBezTo>
                <a:cubicBezTo>
                  <a:pt x="2053739" y="2004455"/>
                  <a:pt x="2400293" y="1552474"/>
                  <a:pt x="2530772" y="1379197"/>
                </a:cubicBezTo>
                <a:cubicBezTo>
                  <a:pt x="2661252" y="1205920"/>
                  <a:pt x="2606973" y="1142246"/>
                  <a:pt x="2612192" y="1028468"/>
                </a:cubicBezTo>
                <a:cubicBezTo>
                  <a:pt x="2617411" y="914690"/>
                  <a:pt x="2608017" y="800912"/>
                  <a:pt x="2562088" y="696529"/>
                </a:cubicBezTo>
                <a:cubicBezTo>
                  <a:pt x="2516159" y="592146"/>
                  <a:pt x="2421170" y="515945"/>
                  <a:pt x="2336619" y="402167"/>
                </a:cubicBezTo>
                <a:cubicBezTo>
                  <a:pt x="2252068" y="288389"/>
                  <a:pt x="2161254" y="67096"/>
                  <a:pt x="2054783" y="13860"/>
                </a:cubicBezTo>
                <a:cubicBezTo>
                  <a:pt x="1948312" y="-39376"/>
                  <a:pt x="1877332" y="77534"/>
                  <a:pt x="1697792" y="82753"/>
                </a:cubicBezTo>
                <a:cubicBezTo>
                  <a:pt x="1518252" y="87972"/>
                  <a:pt x="1194663" y="50394"/>
                  <a:pt x="958756" y="57701"/>
                </a:cubicBezTo>
                <a:close/>
              </a:path>
            </a:pathLst>
          </a:cu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29AFB76C-C9D2-5CE3-BD36-90C8F14282AE}"/>
              </a:ext>
            </a:extLst>
          </p:cNvPr>
          <p:cNvSpPr/>
          <p:nvPr/>
        </p:nvSpPr>
        <p:spPr>
          <a:xfrm>
            <a:off x="2153442" y="4726690"/>
            <a:ext cx="2899264" cy="2016102"/>
          </a:xfrm>
          <a:custGeom>
            <a:avLst/>
            <a:gdLst>
              <a:gd name="connsiteX0" fmla="*/ 1593273 w 2899264"/>
              <a:gd name="connsiteY0" fmla="*/ 293 h 2016102"/>
              <a:gd name="connsiteX1" fmla="*/ 388280 w 2899264"/>
              <a:gd name="connsiteY1" fmla="*/ 197896 h 2016102"/>
              <a:gd name="connsiteX2" fmla="*/ 287541 w 2899264"/>
              <a:gd name="connsiteY2" fmla="*/ 697717 h 2016102"/>
              <a:gd name="connsiteX3" fmla="*/ 51192 w 2899264"/>
              <a:gd name="connsiteY3" fmla="*/ 751961 h 2016102"/>
              <a:gd name="connsiteX4" fmla="*/ 35694 w 2899264"/>
              <a:gd name="connsiteY4" fmla="*/ 1337022 h 2016102"/>
              <a:gd name="connsiteX5" fmla="*/ 454148 w 2899264"/>
              <a:gd name="connsiteY5" fmla="*/ 1499754 h 2016102"/>
              <a:gd name="connsiteX6" fmla="*/ 585883 w 2899264"/>
              <a:gd name="connsiteY6" fmla="*/ 1747727 h 2016102"/>
              <a:gd name="connsiteX7" fmla="*/ 1279433 w 2899264"/>
              <a:gd name="connsiteY7" fmla="*/ 1999574 h 2016102"/>
              <a:gd name="connsiteX8" fmla="*/ 2151212 w 2899264"/>
              <a:gd name="connsiteY8" fmla="*/ 1964703 h 2016102"/>
              <a:gd name="connsiteX9" fmla="*/ 2519297 w 2899264"/>
              <a:gd name="connsiteY9" fmla="*/ 1743852 h 2016102"/>
              <a:gd name="connsiteX10" fmla="*/ 2802141 w 2899264"/>
              <a:gd name="connsiteY10" fmla="*/ 1646988 h 2016102"/>
              <a:gd name="connsiteX11" fmla="*/ 2813765 w 2899264"/>
              <a:gd name="connsiteY11" fmla="*/ 1278903 h 2016102"/>
              <a:gd name="connsiteX12" fmla="*/ 2856385 w 2899264"/>
              <a:gd name="connsiteY12" fmla="*/ 1197537 h 2016102"/>
              <a:gd name="connsiteX13" fmla="*/ 2887382 w 2899264"/>
              <a:gd name="connsiteY13" fmla="*/ 903069 h 2016102"/>
              <a:gd name="connsiteX14" fmla="*/ 2643283 w 2899264"/>
              <a:gd name="connsiteY14" fmla="*/ 527235 h 2016102"/>
              <a:gd name="connsiteX15" fmla="*/ 2372063 w 2899264"/>
              <a:gd name="connsiteY15" fmla="*/ 163025 h 2016102"/>
              <a:gd name="connsiteX16" fmla="*/ 1593273 w 2899264"/>
              <a:gd name="connsiteY16" fmla="*/ 293 h 2016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899264" h="2016102">
                <a:moveTo>
                  <a:pt x="1593273" y="293"/>
                </a:moveTo>
                <a:cubicBezTo>
                  <a:pt x="1262643" y="6105"/>
                  <a:pt x="605902" y="81659"/>
                  <a:pt x="388280" y="197896"/>
                </a:cubicBezTo>
                <a:cubicBezTo>
                  <a:pt x="170658" y="314133"/>
                  <a:pt x="343722" y="605373"/>
                  <a:pt x="287541" y="697717"/>
                </a:cubicBezTo>
                <a:cubicBezTo>
                  <a:pt x="231360" y="790061"/>
                  <a:pt x="93166" y="645410"/>
                  <a:pt x="51192" y="751961"/>
                </a:cubicBezTo>
                <a:cubicBezTo>
                  <a:pt x="9217" y="858512"/>
                  <a:pt x="-31465" y="1212390"/>
                  <a:pt x="35694" y="1337022"/>
                </a:cubicBezTo>
                <a:cubicBezTo>
                  <a:pt x="102853" y="1461654"/>
                  <a:pt x="362450" y="1431303"/>
                  <a:pt x="454148" y="1499754"/>
                </a:cubicBezTo>
                <a:cubicBezTo>
                  <a:pt x="545846" y="1568205"/>
                  <a:pt x="448335" y="1664424"/>
                  <a:pt x="585883" y="1747727"/>
                </a:cubicBezTo>
                <a:cubicBezTo>
                  <a:pt x="723431" y="1831030"/>
                  <a:pt x="1018545" y="1963411"/>
                  <a:pt x="1279433" y="1999574"/>
                </a:cubicBezTo>
                <a:cubicBezTo>
                  <a:pt x="1540321" y="2035737"/>
                  <a:pt x="1944568" y="2007323"/>
                  <a:pt x="2151212" y="1964703"/>
                </a:cubicBezTo>
                <a:cubicBezTo>
                  <a:pt x="2357856" y="1922083"/>
                  <a:pt x="2410809" y="1796804"/>
                  <a:pt x="2519297" y="1743852"/>
                </a:cubicBezTo>
                <a:cubicBezTo>
                  <a:pt x="2627785" y="1690900"/>
                  <a:pt x="2753063" y="1724479"/>
                  <a:pt x="2802141" y="1646988"/>
                </a:cubicBezTo>
                <a:cubicBezTo>
                  <a:pt x="2851219" y="1569497"/>
                  <a:pt x="2804724" y="1353811"/>
                  <a:pt x="2813765" y="1278903"/>
                </a:cubicBezTo>
                <a:cubicBezTo>
                  <a:pt x="2822806" y="1203995"/>
                  <a:pt x="2844115" y="1260176"/>
                  <a:pt x="2856385" y="1197537"/>
                </a:cubicBezTo>
                <a:cubicBezTo>
                  <a:pt x="2868655" y="1134898"/>
                  <a:pt x="2922899" y="1014786"/>
                  <a:pt x="2887382" y="903069"/>
                </a:cubicBezTo>
                <a:cubicBezTo>
                  <a:pt x="2851865" y="791352"/>
                  <a:pt x="2729169" y="650576"/>
                  <a:pt x="2643283" y="527235"/>
                </a:cubicBezTo>
                <a:cubicBezTo>
                  <a:pt x="2557397" y="403894"/>
                  <a:pt x="2545773" y="250203"/>
                  <a:pt x="2372063" y="163025"/>
                </a:cubicBezTo>
                <a:cubicBezTo>
                  <a:pt x="2198353" y="75847"/>
                  <a:pt x="1923903" y="-5519"/>
                  <a:pt x="1593273" y="293"/>
                </a:cubicBezTo>
                <a:close/>
              </a:path>
            </a:pathLst>
          </a:cu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3" name="TextBox 1102">
            <a:extLst>
              <a:ext uri="{FF2B5EF4-FFF2-40B4-BE49-F238E27FC236}">
                <a16:creationId xmlns:a16="http://schemas.microsoft.com/office/drawing/2014/main" id="{CCFE9CCB-F933-951B-9797-BD7F72A77A16}"/>
              </a:ext>
            </a:extLst>
          </p:cNvPr>
          <p:cNvSpPr txBox="1"/>
          <p:nvPr/>
        </p:nvSpPr>
        <p:spPr>
          <a:xfrm>
            <a:off x="7516898" y="1015272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all user base</a:t>
            </a:r>
          </a:p>
        </p:txBody>
      </p:sp>
      <p:pic>
        <p:nvPicPr>
          <p:cNvPr id="4" name="Picture 3" descr="A large group of people&#10;&#10;Description automatically generated with medium confidence">
            <a:extLst>
              <a:ext uri="{FF2B5EF4-FFF2-40B4-BE49-F238E27FC236}">
                <a16:creationId xmlns:a16="http://schemas.microsoft.com/office/drawing/2014/main" id="{C7C61315-E08D-173F-71DA-4A10F196336C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0643" y="1314261"/>
            <a:ext cx="1941926" cy="230267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8F50A44-5905-C14F-DBB2-E967E643AA00}"/>
              </a:ext>
            </a:extLst>
          </p:cNvPr>
          <p:cNvSpPr txBox="1"/>
          <p:nvPr/>
        </p:nvSpPr>
        <p:spPr>
          <a:xfrm>
            <a:off x="7515711" y="4152258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all user base</a:t>
            </a:r>
          </a:p>
        </p:txBody>
      </p:sp>
      <p:pic>
        <p:nvPicPr>
          <p:cNvPr id="8" name="Picture 7" descr="A large group of people&#10;&#10;Description automatically generated with medium confidence">
            <a:extLst>
              <a:ext uri="{FF2B5EF4-FFF2-40B4-BE49-F238E27FC236}">
                <a16:creationId xmlns:a16="http://schemas.microsoft.com/office/drawing/2014/main" id="{AD28CCB5-5567-CF6F-987D-45C3436D56F5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9456" y="4451247"/>
            <a:ext cx="1941926" cy="2302679"/>
          </a:xfrm>
          <a:prstGeom prst="rect">
            <a:avLst/>
          </a:prstGeom>
        </p:spPr>
      </p:pic>
      <p:pic>
        <p:nvPicPr>
          <p:cNvPr id="3" name="Picture 2" descr="A picture containing text, posing, chessman&#10;&#10;Description automatically generated">
            <a:extLst>
              <a:ext uri="{FF2B5EF4-FFF2-40B4-BE49-F238E27FC236}">
                <a16:creationId xmlns:a16="http://schemas.microsoft.com/office/drawing/2014/main" id="{8D53AC2D-D31E-FE64-B508-A7EE369D8A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3259" y="4889555"/>
            <a:ext cx="2640702" cy="1781712"/>
          </a:xfrm>
          <a:prstGeom prst="rect">
            <a:avLst/>
          </a:prstGeom>
        </p:spPr>
      </p:pic>
      <p:pic>
        <p:nvPicPr>
          <p:cNvPr id="12" name="Picture 11" descr="A picture containing text&#10;&#10;Description automatically generated">
            <a:extLst>
              <a:ext uri="{FF2B5EF4-FFF2-40B4-BE49-F238E27FC236}">
                <a16:creationId xmlns:a16="http://schemas.microsoft.com/office/drawing/2014/main" id="{A96473DC-5C59-3785-99CE-2A86C867674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6125" y="1654469"/>
            <a:ext cx="2460591" cy="161268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0194D7D-E93A-9147-C08B-2C72EBF31287}"/>
              </a:ext>
            </a:extLst>
          </p:cNvPr>
          <p:cNvSpPr txBox="1"/>
          <p:nvPr/>
        </p:nvSpPr>
        <p:spPr>
          <a:xfrm>
            <a:off x="2689817" y="4417442"/>
            <a:ext cx="1162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Sampled B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398258B-8E38-EE8D-222F-5FE01786436B}"/>
                  </a:ext>
                </a:extLst>
              </p:cNvPr>
              <p:cNvSpPr txBox="1"/>
              <p:nvPr/>
            </p:nvSpPr>
            <p:spPr>
              <a:xfrm>
                <a:off x="5282034" y="1655992"/>
                <a:ext cx="72635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∣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>
                  <a:latin typeface="+mj-lt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398258B-8E38-EE8D-222F-5FE0178643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2034" y="1655992"/>
                <a:ext cx="726353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8C199EA-0116-CD89-26F0-02F36092B5FF}"/>
                  </a:ext>
                </a:extLst>
              </p:cNvPr>
              <p:cNvSpPr txBox="1"/>
              <p:nvPr/>
            </p:nvSpPr>
            <p:spPr>
              <a:xfrm>
                <a:off x="5286028" y="4638490"/>
                <a:ext cx="7367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∣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dirty="0">
                  <a:latin typeface="+mj-lt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8C199EA-0116-CD89-26F0-02F36092B5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6028" y="4638490"/>
                <a:ext cx="736740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1A660724-EE93-9C11-AA93-62A65FEB2B87}"/>
              </a:ext>
            </a:extLst>
          </p:cNvPr>
          <p:cNvSpPr txBox="1"/>
          <p:nvPr/>
        </p:nvSpPr>
        <p:spPr>
          <a:xfrm>
            <a:off x="2847165" y="1129595"/>
            <a:ext cx="1168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Sampled 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FB64EAA-E3C6-5EC3-BA0B-56354B543734}"/>
                  </a:ext>
                </a:extLst>
              </p:cNvPr>
              <p:cNvSpPr txBox="1"/>
              <p:nvPr/>
            </p:nvSpPr>
            <p:spPr>
              <a:xfrm>
                <a:off x="4600790" y="6409870"/>
                <a:ext cx="26453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=20$</m:t>
                    </m:r>
                  </m:oMath>
                </a14:m>
                <a:r>
                  <a:rPr lang="en-US" dirty="0">
                    <a:latin typeface="+mj-lt"/>
                  </a:rPr>
                  <a:t> (average spend)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FB64EAA-E3C6-5EC3-BA0B-56354B5437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0790" y="6409870"/>
                <a:ext cx="2645340" cy="369332"/>
              </a:xfrm>
              <a:prstGeom prst="rect">
                <a:avLst/>
              </a:prstGeom>
              <a:blipFill>
                <a:blip r:embed="rId10"/>
                <a:stretch>
                  <a:fillRect t="-8197" r="-1382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859A519-727D-968D-A9FA-DFE68670A545}"/>
                  </a:ext>
                </a:extLst>
              </p:cNvPr>
              <p:cNvSpPr txBox="1"/>
              <p:nvPr/>
            </p:nvSpPr>
            <p:spPr>
              <a:xfrm>
                <a:off x="4449292" y="3376915"/>
                <a:ext cx="26409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=10$</m:t>
                    </m:r>
                  </m:oMath>
                </a14:m>
                <a:r>
                  <a:rPr lang="en-US" dirty="0">
                    <a:latin typeface="+mj-lt"/>
                  </a:rPr>
                  <a:t> (average spend)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859A519-727D-968D-A9FA-DFE68670A5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9292" y="3376915"/>
                <a:ext cx="2640916" cy="369332"/>
              </a:xfrm>
              <a:prstGeom prst="rect">
                <a:avLst/>
              </a:prstGeom>
              <a:blipFill>
                <a:blip r:embed="rId11"/>
                <a:stretch>
                  <a:fillRect t="-9836" r="-1386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9972372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00839A-4B6E-971E-2724-8DB255520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Statistics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8EACF2A9-7D64-70A5-EC07-D3D5A51EB8B9}"/>
              </a:ext>
            </a:extLst>
          </p:cNvPr>
          <p:cNvSpPr txBox="1"/>
          <p:nvPr/>
        </p:nvSpPr>
        <p:spPr>
          <a:xfrm>
            <a:off x="-38126" y="6652244"/>
            <a:ext cx="4187906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Image Source: https://www.leadpages.com/blog/ab-testing-split-testing/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CFCC9BD-380B-8FA7-0973-BCC03C312C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6" t="30060" r="56926" b="23706"/>
          <a:stretch/>
        </p:blipFill>
        <p:spPr bwMode="auto">
          <a:xfrm>
            <a:off x="471886" y="2024011"/>
            <a:ext cx="1638706" cy="91828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4" name="Oval 103">
            <a:extLst>
              <a:ext uri="{FF2B5EF4-FFF2-40B4-BE49-F238E27FC236}">
                <a16:creationId xmlns:a16="http://schemas.microsoft.com/office/drawing/2014/main" id="{FD7A86AD-9DAD-B132-2E80-C1B8EC2B70FE}"/>
              </a:ext>
            </a:extLst>
          </p:cNvPr>
          <p:cNvSpPr/>
          <p:nvPr/>
        </p:nvSpPr>
        <p:spPr>
          <a:xfrm>
            <a:off x="1795285" y="1604572"/>
            <a:ext cx="640080" cy="640080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</a:rPr>
              <a:t>A</a:t>
            </a:r>
          </a:p>
        </p:txBody>
      </p:sp>
      <p:cxnSp>
        <p:nvCxnSpPr>
          <p:cNvPr id="1115" name="Straight Arrow Connector 1114">
            <a:extLst>
              <a:ext uri="{FF2B5EF4-FFF2-40B4-BE49-F238E27FC236}">
                <a16:creationId xmlns:a16="http://schemas.microsoft.com/office/drawing/2014/main" id="{43ACAEA0-745D-5703-B2D6-8C896809D3B0}"/>
              </a:ext>
            </a:extLst>
          </p:cNvPr>
          <p:cNvCxnSpPr>
            <a:cxnSpLocks/>
          </p:cNvCxnSpPr>
          <p:nvPr/>
        </p:nvCxnSpPr>
        <p:spPr>
          <a:xfrm>
            <a:off x="4988391" y="6156308"/>
            <a:ext cx="2006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6" name="Straight Arrow Connector 1115">
            <a:extLst>
              <a:ext uri="{FF2B5EF4-FFF2-40B4-BE49-F238E27FC236}">
                <a16:creationId xmlns:a16="http://schemas.microsoft.com/office/drawing/2014/main" id="{AFE73205-8D04-09E6-AB6E-57ACA40308C7}"/>
              </a:ext>
            </a:extLst>
          </p:cNvPr>
          <p:cNvCxnSpPr>
            <a:cxnSpLocks/>
          </p:cNvCxnSpPr>
          <p:nvPr/>
        </p:nvCxnSpPr>
        <p:spPr>
          <a:xfrm rot="16200000">
            <a:off x="4115266" y="5464989"/>
            <a:ext cx="2006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7" name="Rectangle 1116">
            <a:extLst>
              <a:ext uri="{FF2B5EF4-FFF2-40B4-BE49-F238E27FC236}">
                <a16:creationId xmlns:a16="http://schemas.microsoft.com/office/drawing/2014/main" id="{CC0C3762-FC25-83F9-7756-1CE48524C77B}"/>
              </a:ext>
            </a:extLst>
          </p:cNvPr>
          <p:cNvSpPr/>
          <p:nvPr/>
        </p:nvSpPr>
        <p:spPr>
          <a:xfrm>
            <a:off x="5118566" y="5501040"/>
            <a:ext cx="309486" cy="6560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8" name="Rectangle 1117">
            <a:extLst>
              <a:ext uri="{FF2B5EF4-FFF2-40B4-BE49-F238E27FC236}">
                <a16:creationId xmlns:a16="http://schemas.microsoft.com/office/drawing/2014/main" id="{932158FA-CD7A-33B1-9829-D67BB154EDDD}"/>
              </a:ext>
            </a:extLst>
          </p:cNvPr>
          <p:cNvSpPr/>
          <p:nvPr/>
        </p:nvSpPr>
        <p:spPr>
          <a:xfrm>
            <a:off x="5428052" y="5055260"/>
            <a:ext cx="309486" cy="110180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9" name="Rectangle 1118">
            <a:extLst>
              <a:ext uri="{FF2B5EF4-FFF2-40B4-BE49-F238E27FC236}">
                <a16:creationId xmlns:a16="http://schemas.microsoft.com/office/drawing/2014/main" id="{94897A34-3F15-0B3B-BE34-3BA2227B0CA3}"/>
              </a:ext>
            </a:extLst>
          </p:cNvPr>
          <p:cNvSpPr/>
          <p:nvPr/>
        </p:nvSpPr>
        <p:spPr>
          <a:xfrm>
            <a:off x="5748330" y="5700593"/>
            <a:ext cx="309486" cy="45647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0" name="Rectangle 1119">
            <a:extLst>
              <a:ext uri="{FF2B5EF4-FFF2-40B4-BE49-F238E27FC236}">
                <a16:creationId xmlns:a16="http://schemas.microsoft.com/office/drawing/2014/main" id="{61AFDDAC-A7CD-DA68-3039-9498D76C9A15}"/>
              </a:ext>
            </a:extLst>
          </p:cNvPr>
          <p:cNvSpPr/>
          <p:nvPr/>
        </p:nvSpPr>
        <p:spPr>
          <a:xfrm>
            <a:off x="6068608" y="5993353"/>
            <a:ext cx="309486" cy="16371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21" name="Graphic 1120" descr="Dollar with solid fill">
            <a:extLst>
              <a:ext uri="{FF2B5EF4-FFF2-40B4-BE49-F238E27FC236}">
                <a16:creationId xmlns:a16="http://schemas.microsoft.com/office/drawing/2014/main" id="{E5DF3D32-74B8-1A24-B3DD-88112C967B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55355" y="6186414"/>
            <a:ext cx="309486" cy="309486"/>
          </a:xfrm>
          <a:prstGeom prst="rect">
            <a:avLst/>
          </a:prstGeom>
        </p:spPr>
      </p:pic>
      <p:sp>
        <p:nvSpPr>
          <p:cNvPr id="1122" name="TextBox 1121">
            <a:extLst>
              <a:ext uri="{FF2B5EF4-FFF2-40B4-BE49-F238E27FC236}">
                <a16:creationId xmlns:a16="http://schemas.microsoft.com/office/drawing/2014/main" id="{A6AEC2A8-6904-B86F-FA3D-344B4A893D3F}"/>
              </a:ext>
            </a:extLst>
          </p:cNvPr>
          <p:cNvSpPr txBox="1"/>
          <p:nvPr/>
        </p:nvSpPr>
        <p:spPr>
          <a:xfrm>
            <a:off x="4598667" y="4073974"/>
            <a:ext cx="1297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% of people</a:t>
            </a:r>
          </a:p>
        </p:txBody>
      </p:sp>
      <p:pic>
        <p:nvPicPr>
          <p:cNvPr id="1134" name="Picture 2">
            <a:extLst>
              <a:ext uri="{FF2B5EF4-FFF2-40B4-BE49-F238E27FC236}">
                <a16:creationId xmlns:a16="http://schemas.microsoft.com/office/drawing/2014/main" id="{B3D60234-9A6A-69A1-4C85-9A9D2702C3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37" t="30491" r="2936" b="24686"/>
          <a:stretch/>
        </p:blipFill>
        <p:spPr bwMode="auto">
          <a:xfrm>
            <a:off x="471886" y="4969562"/>
            <a:ext cx="1615716" cy="85304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135" name="Oval 1134">
            <a:extLst>
              <a:ext uri="{FF2B5EF4-FFF2-40B4-BE49-F238E27FC236}">
                <a16:creationId xmlns:a16="http://schemas.microsoft.com/office/drawing/2014/main" id="{F5ECA2AB-FA87-AB3C-4E84-3F1EFB01AD4C}"/>
              </a:ext>
            </a:extLst>
          </p:cNvPr>
          <p:cNvSpPr/>
          <p:nvPr/>
        </p:nvSpPr>
        <p:spPr>
          <a:xfrm>
            <a:off x="1790552" y="4594788"/>
            <a:ext cx="640080" cy="640080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</a:rPr>
              <a:t>B</a:t>
            </a:r>
          </a:p>
        </p:txBody>
      </p:sp>
      <p:cxnSp>
        <p:nvCxnSpPr>
          <p:cNvPr id="1139" name="Straight Arrow Connector 1138">
            <a:extLst>
              <a:ext uri="{FF2B5EF4-FFF2-40B4-BE49-F238E27FC236}">
                <a16:creationId xmlns:a16="http://schemas.microsoft.com/office/drawing/2014/main" id="{EB240DE5-409C-B8AF-6D48-51FC7E3A2115}"/>
              </a:ext>
            </a:extLst>
          </p:cNvPr>
          <p:cNvCxnSpPr>
            <a:cxnSpLocks/>
          </p:cNvCxnSpPr>
          <p:nvPr/>
        </p:nvCxnSpPr>
        <p:spPr>
          <a:xfrm>
            <a:off x="4839016" y="2985923"/>
            <a:ext cx="2006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0" name="Straight Arrow Connector 1139">
            <a:extLst>
              <a:ext uri="{FF2B5EF4-FFF2-40B4-BE49-F238E27FC236}">
                <a16:creationId xmlns:a16="http://schemas.microsoft.com/office/drawing/2014/main" id="{808934D2-2104-0FF0-5485-F27D95765186}"/>
              </a:ext>
            </a:extLst>
          </p:cNvPr>
          <p:cNvCxnSpPr>
            <a:cxnSpLocks/>
          </p:cNvCxnSpPr>
          <p:nvPr/>
        </p:nvCxnSpPr>
        <p:spPr>
          <a:xfrm rot="16200000">
            <a:off x="3965891" y="2294604"/>
            <a:ext cx="2006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1" name="Rectangle 1140">
            <a:extLst>
              <a:ext uri="{FF2B5EF4-FFF2-40B4-BE49-F238E27FC236}">
                <a16:creationId xmlns:a16="http://schemas.microsoft.com/office/drawing/2014/main" id="{42FE65F8-8EA5-5D1C-5228-3C27168FDFCC}"/>
              </a:ext>
            </a:extLst>
          </p:cNvPr>
          <p:cNvSpPr/>
          <p:nvPr/>
        </p:nvSpPr>
        <p:spPr>
          <a:xfrm>
            <a:off x="4969191" y="1682703"/>
            <a:ext cx="309486" cy="13039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2" name="Rectangle 1141">
            <a:extLst>
              <a:ext uri="{FF2B5EF4-FFF2-40B4-BE49-F238E27FC236}">
                <a16:creationId xmlns:a16="http://schemas.microsoft.com/office/drawing/2014/main" id="{9DC8C43A-2133-337F-88AB-FAD8B89A0B24}"/>
              </a:ext>
            </a:extLst>
          </p:cNvPr>
          <p:cNvSpPr/>
          <p:nvPr/>
        </p:nvSpPr>
        <p:spPr>
          <a:xfrm>
            <a:off x="5278677" y="2331661"/>
            <a:ext cx="309486" cy="65501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3" name="Rectangle 1142">
            <a:extLst>
              <a:ext uri="{FF2B5EF4-FFF2-40B4-BE49-F238E27FC236}">
                <a16:creationId xmlns:a16="http://schemas.microsoft.com/office/drawing/2014/main" id="{35E5D109-9DF0-4C0C-1EF4-D81DC4F78AAE}"/>
              </a:ext>
            </a:extLst>
          </p:cNvPr>
          <p:cNvSpPr/>
          <p:nvPr/>
        </p:nvSpPr>
        <p:spPr>
          <a:xfrm>
            <a:off x="5598955" y="2677890"/>
            <a:ext cx="309486" cy="308789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4" name="Rectangle 1143">
            <a:extLst>
              <a:ext uri="{FF2B5EF4-FFF2-40B4-BE49-F238E27FC236}">
                <a16:creationId xmlns:a16="http://schemas.microsoft.com/office/drawing/2014/main" id="{3531C893-A6AA-E51E-CB7F-C92A5CA3BBED}"/>
              </a:ext>
            </a:extLst>
          </p:cNvPr>
          <p:cNvSpPr/>
          <p:nvPr/>
        </p:nvSpPr>
        <p:spPr>
          <a:xfrm>
            <a:off x="5919233" y="2904694"/>
            <a:ext cx="309486" cy="8198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50" name="Graphic 1149" descr="Dollar with solid fill">
            <a:extLst>
              <a:ext uri="{FF2B5EF4-FFF2-40B4-BE49-F238E27FC236}">
                <a16:creationId xmlns:a16="http://schemas.microsoft.com/office/drawing/2014/main" id="{FBB13C45-590A-840D-E8F5-351EB5CF68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05980" y="3016029"/>
            <a:ext cx="309486" cy="309486"/>
          </a:xfrm>
          <a:prstGeom prst="rect">
            <a:avLst/>
          </a:prstGeom>
        </p:spPr>
      </p:pic>
      <p:sp>
        <p:nvSpPr>
          <p:cNvPr id="1158" name="TextBox 1157">
            <a:extLst>
              <a:ext uri="{FF2B5EF4-FFF2-40B4-BE49-F238E27FC236}">
                <a16:creationId xmlns:a16="http://schemas.microsoft.com/office/drawing/2014/main" id="{229B1505-46FF-BD43-647B-D97C3104BD8D}"/>
              </a:ext>
            </a:extLst>
          </p:cNvPr>
          <p:cNvSpPr txBox="1"/>
          <p:nvPr/>
        </p:nvSpPr>
        <p:spPr>
          <a:xfrm>
            <a:off x="4449292" y="903589"/>
            <a:ext cx="1297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% of people</a:t>
            </a:r>
          </a:p>
        </p:txBody>
      </p:sp>
      <p:cxnSp>
        <p:nvCxnSpPr>
          <p:cNvPr id="1055" name="Straight Arrow Connector 1054">
            <a:extLst>
              <a:ext uri="{FF2B5EF4-FFF2-40B4-BE49-F238E27FC236}">
                <a16:creationId xmlns:a16="http://schemas.microsoft.com/office/drawing/2014/main" id="{75C2B208-B56A-8C38-1D19-73D0909AC0C9}"/>
              </a:ext>
            </a:extLst>
          </p:cNvPr>
          <p:cNvCxnSpPr>
            <a:cxnSpLocks/>
          </p:cNvCxnSpPr>
          <p:nvPr/>
        </p:nvCxnSpPr>
        <p:spPr>
          <a:xfrm>
            <a:off x="10053160" y="6152272"/>
            <a:ext cx="20066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6" name="Straight Arrow Connector 1055">
            <a:extLst>
              <a:ext uri="{FF2B5EF4-FFF2-40B4-BE49-F238E27FC236}">
                <a16:creationId xmlns:a16="http://schemas.microsoft.com/office/drawing/2014/main" id="{4DFBAC10-398E-BE6C-7D3E-20BF44FBB12B}"/>
              </a:ext>
            </a:extLst>
          </p:cNvPr>
          <p:cNvCxnSpPr>
            <a:cxnSpLocks/>
          </p:cNvCxnSpPr>
          <p:nvPr/>
        </p:nvCxnSpPr>
        <p:spPr>
          <a:xfrm rot="16200000">
            <a:off x="9180035" y="5460953"/>
            <a:ext cx="20066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61" name="Graphic 1060" descr="Dollar with solid fill">
            <a:extLst>
              <a:ext uri="{FF2B5EF4-FFF2-40B4-BE49-F238E27FC236}">
                <a16:creationId xmlns:a16="http://schemas.microsoft.com/office/drawing/2014/main" id="{367ED485-8470-252B-F31C-D692607A82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820124" y="6182378"/>
            <a:ext cx="309486" cy="309486"/>
          </a:xfrm>
          <a:prstGeom prst="rect">
            <a:avLst/>
          </a:prstGeom>
        </p:spPr>
      </p:pic>
      <p:sp>
        <p:nvSpPr>
          <p:cNvPr id="1062" name="TextBox 1061">
            <a:extLst>
              <a:ext uri="{FF2B5EF4-FFF2-40B4-BE49-F238E27FC236}">
                <a16:creationId xmlns:a16="http://schemas.microsoft.com/office/drawing/2014/main" id="{D1F1CC65-0B0C-47F5-DA3F-87621B791A5C}"/>
              </a:ext>
            </a:extLst>
          </p:cNvPr>
          <p:cNvSpPr txBox="1"/>
          <p:nvPr/>
        </p:nvSpPr>
        <p:spPr>
          <a:xfrm>
            <a:off x="9663436" y="4069938"/>
            <a:ext cx="129715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% of people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63" name="TextBox 1062">
                <a:extLst>
                  <a:ext uri="{FF2B5EF4-FFF2-40B4-BE49-F238E27FC236}">
                    <a16:creationId xmlns:a16="http://schemas.microsoft.com/office/drawing/2014/main" id="{ED0B917F-3A01-DE57-D4D0-2875626E69AE}"/>
                  </a:ext>
                </a:extLst>
              </p:cNvPr>
              <p:cNvSpPr txBox="1"/>
              <p:nvPr/>
            </p:nvSpPr>
            <p:spPr>
              <a:xfrm>
                <a:off x="9663436" y="6395788"/>
                <a:ext cx="2631426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=24$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+mj-lt"/>
                  </a:rPr>
                  <a:t> (average spend)</a:t>
                </a:r>
              </a:p>
            </p:txBody>
          </p:sp>
        </mc:Choice>
        <mc:Fallback xmlns="">
          <p:sp>
            <p:nvSpPr>
              <p:cNvPr id="1063" name="TextBox 1062">
                <a:extLst>
                  <a:ext uri="{FF2B5EF4-FFF2-40B4-BE49-F238E27FC236}">
                    <a16:creationId xmlns:a16="http://schemas.microsoft.com/office/drawing/2014/main" id="{ED0B917F-3A01-DE57-D4D0-2875626E69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3436" y="6395788"/>
                <a:ext cx="2631426" cy="369332"/>
              </a:xfrm>
              <a:prstGeom prst="rect">
                <a:avLst/>
              </a:prstGeom>
              <a:blipFill>
                <a:blip r:embed="rId7"/>
                <a:stretch>
                  <a:fillRect t="-6557" r="-1852" b="-2623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68" name="Freeform: Shape 1067">
            <a:extLst>
              <a:ext uri="{FF2B5EF4-FFF2-40B4-BE49-F238E27FC236}">
                <a16:creationId xmlns:a16="http://schemas.microsoft.com/office/drawing/2014/main" id="{29DF647C-3E74-D1FD-E85C-D563812FCB88}"/>
              </a:ext>
            </a:extLst>
          </p:cNvPr>
          <p:cNvSpPr/>
          <p:nvPr/>
        </p:nvSpPr>
        <p:spPr>
          <a:xfrm>
            <a:off x="2260433" y="1426633"/>
            <a:ext cx="2619052" cy="2161173"/>
          </a:xfrm>
          <a:custGeom>
            <a:avLst/>
            <a:gdLst>
              <a:gd name="connsiteX0" fmla="*/ 958756 w 2619052"/>
              <a:gd name="connsiteY0" fmla="*/ 57701 h 2161173"/>
              <a:gd name="connsiteX1" fmla="*/ 282351 w 2619052"/>
              <a:gd name="connsiteY1" fmla="*/ 126594 h 2161173"/>
              <a:gd name="connsiteX2" fmla="*/ 219720 w 2619052"/>
              <a:gd name="connsiteY2" fmla="*/ 765422 h 2161173"/>
              <a:gd name="connsiteX3" fmla="*/ 515 w 2619052"/>
              <a:gd name="connsiteY3" fmla="*/ 1410512 h 2161173"/>
              <a:gd name="connsiteX4" fmla="*/ 288614 w 2619052"/>
              <a:gd name="connsiteY4" fmla="*/ 2155811 h 2161173"/>
              <a:gd name="connsiteX5" fmla="*/ 1184225 w 2619052"/>
              <a:gd name="connsiteY5" fmla="*/ 1761241 h 2161173"/>
              <a:gd name="connsiteX6" fmla="*/ 1829315 w 2619052"/>
              <a:gd name="connsiteY6" fmla="*/ 2068129 h 2161173"/>
              <a:gd name="connsiteX7" fmla="*/ 2530772 w 2619052"/>
              <a:gd name="connsiteY7" fmla="*/ 1379197 h 2161173"/>
              <a:gd name="connsiteX8" fmla="*/ 2612192 w 2619052"/>
              <a:gd name="connsiteY8" fmla="*/ 1028468 h 2161173"/>
              <a:gd name="connsiteX9" fmla="*/ 2562088 w 2619052"/>
              <a:gd name="connsiteY9" fmla="*/ 696529 h 2161173"/>
              <a:gd name="connsiteX10" fmla="*/ 2336619 w 2619052"/>
              <a:gd name="connsiteY10" fmla="*/ 402167 h 2161173"/>
              <a:gd name="connsiteX11" fmla="*/ 2054783 w 2619052"/>
              <a:gd name="connsiteY11" fmla="*/ 13860 h 2161173"/>
              <a:gd name="connsiteX12" fmla="*/ 1697792 w 2619052"/>
              <a:gd name="connsiteY12" fmla="*/ 82753 h 2161173"/>
              <a:gd name="connsiteX13" fmla="*/ 958756 w 2619052"/>
              <a:gd name="connsiteY13" fmla="*/ 57701 h 2161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19052" h="2161173">
                <a:moveTo>
                  <a:pt x="958756" y="57701"/>
                </a:moveTo>
                <a:cubicBezTo>
                  <a:pt x="722849" y="65008"/>
                  <a:pt x="405524" y="8641"/>
                  <a:pt x="282351" y="126594"/>
                </a:cubicBezTo>
                <a:cubicBezTo>
                  <a:pt x="159178" y="244547"/>
                  <a:pt x="266693" y="551436"/>
                  <a:pt x="219720" y="765422"/>
                </a:cubicBezTo>
                <a:cubicBezTo>
                  <a:pt x="172747" y="979408"/>
                  <a:pt x="-10967" y="1178781"/>
                  <a:pt x="515" y="1410512"/>
                </a:cubicBezTo>
                <a:cubicBezTo>
                  <a:pt x="11997" y="1642244"/>
                  <a:pt x="91329" y="2097356"/>
                  <a:pt x="288614" y="2155811"/>
                </a:cubicBezTo>
                <a:cubicBezTo>
                  <a:pt x="485899" y="2214266"/>
                  <a:pt x="927442" y="1775855"/>
                  <a:pt x="1184225" y="1761241"/>
                </a:cubicBezTo>
                <a:cubicBezTo>
                  <a:pt x="1441008" y="1746627"/>
                  <a:pt x="1604891" y="2131803"/>
                  <a:pt x="1829315" y="2068129"/>
                </a:cubicBezTo>
                <a:cubicBezTo>
                  <a:pt x="2053739" y="2004455"/>
                  <a:pt x="2400293" y="1552474"/>
                  <a:pt x="2530772" y="1379197"/>
                </a:cubicBezTo>
                <a:cubicBezTo>
                  <a:pt x="2661252" y="1205920"/>
                  <a:pt x="2606973" y="1142246"/>
                  <a:pt x="2612192" y="1028468"/>
                </a:cubicBezTo>
                <a:cubicBezTo>
                  <a:pt x="2617411" y="914690"/>
                  <a:pt x="2608017" y="800912"/>
                  <a:pt x="2562088" y="696529"/>
                </a:cubicBezTo>
                <a:cubicBezTo>
                  <a:pt x="2516159" y="592146"/>
                  <a:pt x="2421170" y="515945"/>
                  <a:pt x="2336619" y="402167"/>
                </a:cubicBezTo>
                <a:cubicBezTo>
                  <a:pt x="2252068" y="288389"/>
                  <a:pt x="2161254" y="67096"/>
                  <a:pt x="2054783" y="13860"/>
                </a:cubicBezTo>
                <a:cubicBezTo>
                  <a:pt x="1948312" y="-39376"/>
                  <a:pt x="1877332" y="77534"/>
                  <a:pt x="1697792" y="82753"/>
                </a:cubicBezTo>
                <a:cubicBezTo>
                  <a:pt x="1518252" y="87972"/>
                  <a:pt x="1194663" y="50394"/>
                  <a:pt x="958756" y="57701"/>
                </a:cubicBezTo>
                <a:close/>
              </a:path>
            </a:pathLst>
          </a:cu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29AFB76C-C9D2-5CE3-BD36-90C8F14282AE}"/>
              </a:ext>
            </a:extLst>
          </p:cNvPr>
          <p:cNvSpPr/>
          <p:nvPr/>
        </p:nvSpPr>
        <p:spPr>
          <a:xfrm>
            <a:off x="2153442" y="4726690"/>
            <a:ext cx="2899264" cy="2016102"/>
          </a:xfrm>
          <a:custGeom>
            <a:avLst/>
            <a:gdLst>
              <a:gd name="connsiteX0" fmla="*/ 1593273 w 2899264"/>
              <a:gd name="connsiteY0" fmla="*/ 293 h 2016102"/>
              <a:gd name="connsiteX1" fmla="*/ 388280 w 2899264"/>
              <a:gd name="connsiteY1" fmla="*/ 197896 h 2016102"/>
              <a:gd name="connsiteX2" fmla="*/ 287541 w 2899264"/>
              <a:gd name="connsiteY2" fmla="*/ 697717 h 2016102"/>
              <a:gd name="connsiteX3" fmla="*/ 51192 w 2899264"/>
              <a:gd name="connsiteY3" fmla="*/ 751961 h 2016102"/>
              <a:gd name="connsiteX4" fmla="*/ 35694 w 2899264"/>
              <a:gd name="connsiteY4" fmla="*/ 1337022 h 2016102"/>
              <a:gd name="connsiteX5" fmla="*/ 454148 w 2899264"/>
              <a:gd name="connsiteY5" fmla="*/ 1499754 h 2016102"/>
              <a:gd name="connsiteX6" fmla="*/ 585883 w 2899264"/>
              <a:gd name="connsiteY6" fmla="*/ 1747727 h 2016102"/>
              <a:gd name="connsiteX7" fmla="*/ 1279433 w 2899264"/>
              <a:gd name="connsiteY7" fmla="*/ 1999574 h 2016102"/>
              <a:gd name="connsiteX8" fmla="*/ 2151212 w 2899264"/>
              <a:gd name="connsiteY8" fmla="*/ 1964703 h 2016102"/>
              <a:gd name="connsiteX9" fmla="*/ 2519297 w 2899264"/>
              <a:gd name="connsiteY9" fmla="*/ 1743852 h 2016102"/>
              <a:gd name="connsiteX10" fmla="*/ 2802141 w 2899264"/>
              <a:gd name="connsiteY10" fmla="*/ 1646988 h 2016102"/>
              <a:gd name="connsiteX11" fmla="*/ 2813765 w 2899264"/>
              <a:gd name="connsiteY11" fmla="*/ 1278903 h 2016102"/>
              <a:gd name="connsiteX12" fmla="*/ 2856385 w 2899264"/>
              <a:gd name="connsiteY12" fmla="*/ 1197537 h 2016102"/>
              <a:gd name="connsiteX13" fmla="*/ 2887382 w 2899264"/>
              <a:gd name="connsiteY13" fmla="*/ 903069 h 2016102"/>
              <a:gd name="connsiteX14" fmla="*/ 2643283 w 2899264"/>
              <a:gd name="connsiteY14" fmla="*/ 527235 h 2016102"/>
              <a:gd name="connsiteX15" fmla="*/ 2372063 w 2899264"/>
              <a:gd name="connsiteY15" fmla="*/ 163025 h 2016102"/>
              <a:gd name="connsiteX16" fmla="*/ 1593273 w 2899264"/>
              <a:gd name="connsiteY16" fmla="*/ 293 h 2016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899264" h="2016102">
                <a:moveTo>
                  <a:pt x="1593273" y="293"/>
                </a:moveTo>
                <a:cubicBezTo>
                  <a:pt x="1262643" y="6105"/>
                  <a:pt x="605902" y="81659"/>
                  <a:pt x="388280" y="197896"/>
                </a:cubicBezTo>
                <a:cubicBezTo>
                  <a:pt x="170658" y="314133"/>
                  <a:pt x="343722" y="605373"/>
                  <a:pt x="287541" y="697717"/>
                </a:cubicBezTo>
                <a:cubicBezTo>
                  <a:pt x="231360" y="790061"/>
                  <a:pt x="93166" y="645410"/>
                  <a:pt x="51192" y="751961"/>
                </a:cubicBezTo>
                <a:cubicBezTo>
                  <a:pt x="9217" y="858512"/>
                  <a:pt x="-31465" y="1212390"/>
                  <a:pt x="35694" y="1337022"/>
                </a:cubicBezTo>
                <a:cubicBezTo>
                  <a:pt x="102853" y="1461654"/>
                  <a:pt x="362450" y="1431303"/>
                  <a:pt x="454148" y="1499754"/>
                </a:cubicBezTo>
                <a:cubicBezTo>
                  <a:pt x="545846" y="1568205"/>
                  <a:pt x="448335" y="1664424"/>
                  <a:pt x="585883" y="1747727"/>
                </a:cubicBezTo>
                <a:cubicBezTo>
                  <a:pt x="723431" y="1831030"/>
                  <a:pt x="1018545" y="1963411"/>
                  <a:pt x="1279433" y="1999574"/>
                </a:cubicBezTo>
                <a:cubicBezTo>
                  <a:pt x="1540321" y="2035737"/>
                  <a:pt x="1944568" y="2007323"/>
                  <a:pt x="2151212" y="1964703"/>
                </a:cubicBezTo>
                <a:cubicBezTo>
                  <a:pt x="2357856" y="1922083"/>
                  <a:pt x="2410809" y="1796804"/>
                  <a:pt x="2519297" y="1743852"/>
                </a:cubicBezTo>
                <a:cubicBezTo>
                  <a:pt x="2627785" y="1690900"/>
                  <a:pt x="2753063" y="1724479"/>
                  <a:pt x="2802141" y="1646988"/>
                </a:cubicBezTo>
                <a:cubicBezTo>
                  <a:pt x="2851219" y="1569497"/>
                  <a:pt x="2804724" y="1353811"/>
                  <a:pt x="2813765" y="1278903"/>
                </a:cubicBezTo>
                <a:cubicBezTo>
                  <a:pt x="2822806" y="1203995"/>
                  <a:pt x="2844115" y="1260176"/>
                  <a:pt x="2856385" y="1197537"/>
                </a:cubicBezTo>
                <a:cubicBezTo>
                  <a:pt x="2868655" y="1134898"/>
                  <a:pt x="2922899" y="1014786"/>
                  <a:pt x="2887382" y="903069"/>
                </a:cubicBezTo>
                <a:cubicBezTo>
                  <a:pt x="2851865" y="791352"/>
                  <a:pt x="2729169" y="650576"/>
                  <a:pt x="2643283" y="527235"/>
                </a:cubicBezTo>
                <a:cubicBezTo>
                  <a:pt x="2557397" y="403894"/>
                  <a:pt x="2545773" y="250203"/>
                  <a:pt x="2372063" y="163025"/>
                </a:cubicBezTo>
                <a:cubicBezTo>
                  <a:pt x="2198353" y="75847"/>
                  <a:pt x="1923903" y="-5519"/>
                  <a:pt x="1593273" y="293"/>
                </a:cubicBezTo>
                <a:close/>
              </a:path>
            </a:pathLst>
          </a:cu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88" name="Straight Arrow Connector 1087">
            <a:extLst>
              <a:ext uri="{FF2B5EF4-FFF2-40B4-BE49-F238E27FC236}">
                <a16:creationId xmlns:a16="http://schemas.microsoft.com/office/drawing/2014/main" id="{38385D87-D902-CFBA-CB5E-4548AC3100BF}"/>
              </a:ext>
            </a:extLst>
          </p:cNvPr>
          <p:cNvCxnSpPr>
            <a:cxnSpLocks/>
          </p:cNvCxnSpPr>
          <p:nvPr/>
        </p:nvCxnSpPr>
        <p:spPr>
          <a:xfrm>
            <a:off x="10067400" y="2967849"/>
            <a:ext cx="20066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9" name="Straight Arrow Connector 1088">
            <a:extLst>
              <a:ext uri="{FF2B5EF4-FFF2-40B4-BE49-F238E27FC236}">
                <a16:creationId xmlns:a16="http://schemas.microsoft.com/office/drawing/2014/main" id="{124CB8DC-B301-78E6-91EA-E0C25AD6E0EE}"/>
              </a:ext>
            </a:extLst>
          </p:cNvPr>
          <p:cNvCxnSpPr>
            <a:cxnSpLocks/>
          </p:cNvCxnSpPr>
          <p:nvPr/>
        </p:nvCxnSpPr>
        <p:spPr>
          <a:xfrm rot="16200000">
            <a:off x="9194275" y="2276530"/>
            <a:ext cx="20066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94" name="Graphic 1093" descr="Dollar with solid fill">
            <a:extLst>
              <a:ext uri="{FF2B5EF4-FFF2-40B4-BE49-F238E27FC236}">
                <a16:creationId xmlns:a16="http://schemas.microsoft.com/office/drawing/2014/main" id="{8498D18C-3960-DDAB-A860-09E9867460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834364" y="2997955"/>
            <a:ext cx="309486" cy="309486"/>
          </a:xfrm>
          <a:prstGeom prst="rect">
            <a:avLst/>
          </a:prstGeom>
        </p:spPr>
      </p:pic>
      <p:sp>
        <p:nvSpPr>
          <p:cNvPr id="1095" name="TextBox 1094">
            <a:extLst>
              <a:ext uri="{FF2B5EF4-FFF2-40B4-BE49-F238E27FC236}">
                <a16:creationId xmlns:a16="http://schemas.microsoft.com/office/drawing/2014/main" id="{84CE97C1-A506-4A13-A3AD-2F5E62CB9702}"/>
              </a:ext>
            </a:extLst>
          </p:cNvPr>
          <p:cNvSpPr txBox="1"/>
          <p:nvPr/>
        </p:nvSpPr>
        <p:spPr>
          <a:xfrm>
            <a:off x="9677676" y="885515"/>
            <a:ext cx="129715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% of people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96" name="TextBox 1095">
                <a:extLst>
                  <a:ext uri="{FF2B5EF4-FFF2-40B4-BE49-F238E27FC236}">
                    <a16:creationId xmlns:a16="http://schemas.microsoft.com/office/drawing/2014/main" id="{20CD80BB-DBE7-1598-6890-598AA6332CA6}"/>
                  </a:ext>
                </a:extLst>
              </p:cNvPr>
              <p:cNvSpPr txBox="1"/>
              <p:nvPr/>
            </p:nvSpPr>
            <p:spPr>
              <a:xfrm>
                <a:off x="9677676" y="3358841"/>
                <a:ext cx="2627001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=12$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+mj-lt"/>
                  </a:rPr>
                  <a:t> (average spend)</a:t>
                </a:r>
              </a:p>
            </p:txBody>
          </p:sp>
        </mc:Choice>
        <mc:Fallback xmlns="">
          <p:sp>
            <p:nvSpPr>
              <p:cNvPr id="1096" name="TextBox 1095">
                <a:extLst>
                  <a:ext uri="{FF2B5EF4-FFF2-40B4-BE49-F238E27FC236}">
                    <a16:creationId xmlns:a16="http://schemas.microsoft.com/office/drawing/2014/main" id="{20CD80BB-DBE7-1598-6890-598AA6332C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77676" y="3358841"/>
                <a:ext cx="2627001" cy="369332"/>
              </a:xfrm>
              <a:prstGeom prst="rect">
                <a:avLst/>
              </a:prstGeom>
              <a:blipFill>
                <a:blip r:embed="rId8"/>
                <a:stretch>
                  <a:fillRect t="-8197" r="-1860" b="-2623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03" name="TextBox 1102">
            <a:extLst>
              <a:ext uri="{FF2B5EF4-FFF2-40B4-BE49-F238E27FC236}">
                <a16:creationId xmlns:a16="http://schemas.microsoft.com/office/drawing/2014/main" id="{CCFE9CCB-F933-951B-9797-BD7F72A77A16}"/>
              </a:ext>
            </a:extLst>
          </p:cNvPr>
          <p:cNvSpPr txBox="1"/>
          <p:nvPr/>
        </p:nvSpPr>
        <p:spPr>
          <a:xfrm>
            <a:off x="7516898" y="1015272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all user base</a:t>
            </a:r>
          </a:p>
        </p:txBody>
      </p:sp>
      <p:pic>
        <p:nvPicPr>
          <p:cNvPr id="4" name="Picture 3" descr="A large group of people&#10;&#10;Description automatically generated with medium confidence">
            <a:extLst>
              <a:ext uri="{FF2B5EF4-FFF2-40B4-BE49-F238E27FC236}">
                <a16:creationId xmlns:a16="http://schemas.microsoft.com/office/drawing/2014/main" id="{C7C61315-E08D-173F-71DA-4A10F196336C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0643" y="1314261"/>
            <a:ext cx="1941926" cy="2302679"/>
          </a:xfrm>
          <a:prstGeom prst="rect">
            <a:avLst/>
          </a:prstGeom>
        </p:spPr>
      </p:pic>
      <p:sp>
        <p:nvSpPr>
          <p:cNvPr id="6" name="Freeform: Shape 5">
            <a:extLst>
              <a:ext uri="{FF2B5EF4-FFF2-40B4-BE49-F238E27FC236}">
                <a16:creationId xmlns:a16="http://schemas.microsoft.com/office/drawing/2014/main" id="{BF5F5BAB-DD11-1B70-4B07-B79560A13264}"/>
              </a:ext>
            </a:extLst>
          </p:cNvPr>
          <p:cNvSpPr/>
          <p:nvPr/>
        </p:nvSpPr>
        <p:spPr>
          <a:xfrm>
            <a:off x="10194495" y="1693757"/>
            <a:ext cx="1774898" cy="1272050"/>
          </a:xfrm>
          <a:custGeom>
            <a:avLst/>
            <a:gdLst>
              <a:gd name="connsiteX0" fmla="*/ 4318 w 1774898"/>
              <a:gd name="connsiteY0" fmla="*/ 1272050 h 1272050"/>
              <a:gd name="connsiteX1" fmla="*/ 38566 w 1774898"/>
              <a:gd name="connsiteY1" fmla="*/ 35726 h 1272050"/>
              <a:gd name="connsiteX2" fmla="*/ 285145 w 1774898"/>
              <a:gd name="connsiteY2" fmla="*/ 385047 h 1272050"/>
              <a:gd name="connsiteX3" fmla="*/ 726934 w 1774898"/>
              <a:gd name="connsiteY3" fmla="*/ 922728 h 1272050"/>
              <a:gd name="connsiteX4" fmla="*/ 1565990 w 1774898"/>
              <a:gd name="connsiteY4" fmla="*/ 1213830 h 1272050"/>
              <a:gd name="connsiteX5" fmla="*/ 1774898 w 1774898"/>
              <a:gd name="connsiteY5" fmla="*/ 1227528 h 1272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74898" h="1272050" extrusionOk="0">
                <a:moveTo>
                  <a:pt x="4318" y="1272050"/>
                </a:moveTo>
                <a:cubicBezTo>
                  <a:pt x="-22740" y="716709"/>
                  <a:pt x="-25444" y="160935"/>
                  <a:pt x="38566" y="35726"/>
                </a:cubicBezTo>
                <a:cubicBezTo>
                  <a:pt x="72556" y="-89173"/>
                  <a:pt x="178288" y="219901"/>
                  <a:pt x="285145" y="385047"/>
                </a:cubicBezTo>
                <a:cubicBezTo>
                  <a:pt x="347578" y="541458"/>
                  <a:pt x="545154" y="777892"/>
                  <a:pt x="726934" y="922728"/>
                </a:cubicBezTo>
                <a:cubicBezTo>
                  <a:pt x="984784" y="1061717"/>
                  <a:pt x="1378506" y="1195961"/>
                  <a:pt x="1565990" y="1213830"/>
                </a:cubicBezTo>
                <a:cubicBezTo>
                  <a:pt x="1741726" y="1265567"/>
                  <a:pt x="1759040" y="1244105"/>
                  <a:pt x="1774898" y="1227528"/>
                </a:cubicBezTo>
              </a:path>
            </a:pathLst>
          </a:custGeom>
          <a:noFill/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523161294">
                  <a:custGeom>
                    <a:avLst/>
                    <a:gdLst>
                      <a:gd name="connsiteX0" fmla="*/ 4318 w 1774898"/>
                      <a:gd name="connsiteY0" fmla="*/ 1272050 h 1272050"/>
                      <a:gd name="connsiteX1" fmla="*/ 38566 w 1774898"/>
                      <a:gd name="connsiteY1" fmla="*/ 35726 h 1272050"/>
                      <a:gd name="connsiteX2" fmla="*/ 285145 w 1774898"/>
                      <a:gd name="connsiteY2" fmla="*/ 385047 h 1272050"/>
                      <a:gd name="connsiteX3" fmla="*/ 726934 w 1774898"/>
                      <a:gd name="connsiteY3" fmla="*/ 922728 h 1272050"/>
                      <a:gd name="connsiteX4" fmla="*/ 1565990 w 1774898"/>
                      <a:gd name="connsiteY4" fmla="*/ 1213830 h 1272050"/>
                      <a:gd name="connsiteX5" fmla="*/ 1774898 w 1774898"/>
                      <a:gd name="connsiteY5" fmla="*/ 1227528 h 12720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774898" h="1272050">
                        <a:moveTo>
                          <a:pt x="4318" y="1272050"/>
                        </a:moveTo>
                        <a:cubicBezTo>
                          <a:pt x="-1960" y="727805"/>
                          <a:pt x="-8238" y="183560"/>
                          <a:pt x="38566" y="35726"/>
                        </a:cubicBezTo>
                        <a:cubicBezTo>
                          <a:pt x="85370" y="-112108"/>
                          <a:pt x="170417" y="237213"/>
                          <a:pt x="285145" y="385047"/>
                        </a:cubicBezTo>
                        <a:cubicBezTo>
                          <a:pt x="399873" y="532881"/>
                          <a:pt x="513460" y="784598"/>
                          <a:pt x="726934" y="922728"/>
                        </a:cubicBezTo>
                        <a:cubicBezTo>
                          <a:pt x="940408" y="1060858"/>
                          <a:pt x="1391329" y="1163030"/>
                          <a:pt x="1565990" y="1213830"/>
                        </a:cubicBezTo>
                        <a:cubicBezTo>
                          <a:pt x="1740651" y="1264630"/>
                          <a:pt x="1757774" y="1246079"/>
                          <a:pt x="1774898" y="1227528"/>
                        </a:cubicBezTo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F50A44-5905-C14F-DBB2-E967E643AA00}"/>
              </a:ext>
            </a:extLst>
          </p:cNvPr>
          <p:cNvSpPr txBox="1"/>
          <p:nvPr/>
        </p:nvSpPr>
        <p:spPr>
          <a:xfrm>
            <a:off x="7515711" y="4152258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all user base</a:t>
            </a:r>
          </a:p>
        </p:txBody>
      </p:sp>
      <p:pic>
        <p:nvPicPr>
          <p:cNvPr id="8" name="Picture 7" descr="A large group of people&#10;&#10;Description automatically generated with medium confidence">
            <a:extLst>
              <a:ext uri="{FF2B5EF4-FFF2-40B4-BE49-F238E27FC236}">
                <a16:creationId xmlns:a16="http://schemas.microsoft.com/office/drawing/2014/main" id="{AD28CCB5-5567-CF6F-987D-45C3436D56F5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9456" y="4451247"/>
            <a:ext cx="1941926" cy="2302679"/>
          </a:xfrm>
          <a:prstGeom prst="rect">
            <a:avLst/>
          </a:prstGeom>
        </p:spPr>
      </p:pic>
      <p:sp>
        <p:nvSpPr>
          <p:cNvPr id="9" name="Freeform: Shape 8">
            <a:extLst>
              <a:ext uri="{FF2B5EF4-FFF2-40B4-BE49-F238E27FC236}">
                <a16:creationId xmlns:a16="http://schemas.microsoft.com/office/drawing/2014/main" id="{21E9FCD2-E050-EA7E-96D0-15904EE6B50D}"/>
              </a:ext>
            </a:extLst>
          </p:cNvPr>
          <p:cNvSpPr/>
          <p:nvPr/>
        </p:nvSpPr>
        <p:spPr>
          <a:xfrm>
            <a:off x="10188186" y="4899232"/>
            <a:ext cx="1710813" cy="1212500"/>
          </a:xfrm>
          <a:custGeom>
            <a:avLst/>
            <a:gdLst>
              <a:gd name="connsiteX0" fmla="*/ 0 w 1710813"/>
              <a:gd name="connsiteY0" fmla="*/ 1212500 h 1212500"/>
              <a:gd name="connsiteX1" fmla="*/ 141584 w 1710813"/>
              <a:gd name="connsiteY1" fmla="*/ 917532 h 1212500"/>
              <a:gd name="connsiteX2" fmla="*/ 342162 w 1710813"/>
              <a:gd name="connsiteY2" fmla="*/ 150616 h 1212500"/>
              <a:gd name="connsiteX3" fmla="*/ 560439 w 1710813"/>
              <a:gd name="connsiteY3" fmla="*/ 50327 h 1212500"/>
              <a:gd name="connsiteX4" fmla="*/ 772815 w 1710813"/>
              <a:gd name="connsiteY4" fmla="*/ 746451 h 1212500"/>
              <a:gd name="connsiteX5" fmla="*/ 1079582 w 1710813"/>
              <a:gd name="connsiteY5" fmla="*/ 1076814 h 1212500"/>
              <a:gd name="connsiteX6" fmla="*/ 1710813 w 1710813"/>
              <a:gd name="connsiteY6" fmla="*/ 1206600 h 1212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10813" h="1212500" extrusionOk="0">
                <a:moveTo>
                  <a:pt x="0" y="1212500"/>
                </a:moveTo>
                <a:cubicBezTo>
                  <a:pt x="42954" y="1155514"/>
                  <a:pt x="68187" y="1098001"/>
                  <a:pt x="141584" y="917532"/>
                </a:cubicBezTo>
                <a:cubicBezTo>
                  <a:pt x="204672" y="766219"/>
                  <a:pt x="273199" y="287186"/>
                  <a:pt x="342162" y="150616"/>
                </a:cubicBezTo>
                <a:cubicBezTo>
                  <a:pt x="400433" y="-9314"/>
                  <a:pt x="488749" y="-57996"/>
                  <a:pt x="560439" y="50327"/>
                </a:cubicBezTo>
                <a:cubicBezTo>
                  <a:pt x="608063" y="176906"/>
                  <a:pt x="713907" y="576703"/>
                  <a:pt x="772815" y="746451"/>
                </a:cubicBezTo>
                <a:cubicBezTo>
                  <a:pt x="834687" y="918809"/>
                  <a:pt x="907934" y="1012008"/>
                  <a:pt x="1079582" y="1076814"/>
                </a:cubicBezTo>
                <a:cubicBezTo>
                  <a:pt x="1275804" y="1116069"/>
                  <a:pt x="1452092" y="1211840"/>
                  <a:pt x="1710813" y="1206600"/>
                </a:cubicBezTo>
              </a:path>
            </a:pathLst>
          </a:custGeom>
          <a:noFill/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215784365">
                  <a:custGeom>
                    <a:avLst/>
                    <a:gdLst>
                      <a:gd name="connsiteX0" fmla="*/ 0 w 1710813"/>
                      <a:gd name="connsiteY0" fmla="*/ 1212500 h 1212500"/>
                      <a:gd name="connsiteX1" fmla="*/ 141584 w 1710813"/>
                      <a:gd name="connsiteY1" fmla="*/ 917532 h 1212500"/>
                      <a:gd name="connsiteX2" fmla="*/ 342162 w 1710813"/>
                      <a:gd name="connsiteY2" fmla="*/ 150616 h 1212500"/>
                      <a:gd name="connsiteX3" fmla="*/ 560439 w 1710813"/>
                      <a:gd name="connsiteY3" fmla="*/ 50327 h 1212500"/>
                      <a:gd name="connsiteX4" fmla="*/ 772815 w 1710813"/>
                      <a:gd name="connsiteY4" fmla="*/ 746451 h 1212500"/>
                      <a:gd name="connsiteX5" fmla="*/ 1079582 w 1710813"/>
                      <a:gd name="connsiteY5" fmla="*/ 1076814 h 1212500"/>
                      <a:gd name="connsiteX6" fmla="*/ 1710813 w 1710813"/>
                      <a:gd name="connsiteY6" fmla="*/ 1206600 h 12125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710813" h="1212500">
                        <a:moveTo>
                          <a:pt x="0" y="1212500"/>
                        </a:moveTo>
                        <a:cubicBezTo>
                          <a:pt x="42278" y="1153506"/>
                          <a:pt x="84557" y="1094513"/>
                          <a:pt x="141584" y="917532"/>
                        </a:cubicBezTo>
                        <a:cubicBezTo>
                          <a:pt x="198611" y="740551"/>
                          <a:pt x="272353" y="295150"/>
                          <a:pt x="342162" y="150616"/>
                        </a:cubicBezTo>
                        <a:cubicBezTo>
                          <a:pt x="411971" y="6082"/>
                          <a:pt x="488664" y="-48979"/>
                          <a:pt x="560439" y="50327"/>
                        </a:cubicBezTo>
                        <a:cubicBezTo>
                          <a:pt x="632215" y="149633"/>
                          <a:pt x="686291" y="575370"/>
                          <a:pt x="772815" y="746451"/>
                        </a:cubicBezTo>
                        <a:cubicBezTo>
                          <a:pt x="859339" y="917532"/>
                          <a:pt x="923249" y="1000122"/>
                          <a:pt x="1079582" y="1076814"/>
                        </a:cubicBezTo>
                        <a:cubicBezTo>
                          <a:pt x="1235915" y="1153505"/>
                          <a:pt x="1473364" y="1180052"/>
                          <a:pt x="1710813" y="1206600"/>
                        </a:cubicBezTo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2" name="Picture 11" descr="A picture containing text, posing, chessman&#10;&#10;Description automatically generated">
            <a:extLst>
              <a:ext uri="{FF2B5EF4-FFF2-40B4-BE49-F238E27FC236}">
                <a16:creationId xmlns:a16="http://schemas.microsoft.com/office/drawing/2014/main" id="{07B4D788-A102-3DAB-DD72-0E98930E752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3259" y="4889555"/>
            <a:ext cx="2640702" cy="1781712"/>
          </a:xfrm>
          <a:prstGeom prst="rect">
            <a:avLst/>
          </a:prstGeom>
        </p:spPr>
      </p:pic>
      <p:pic>
        <p:nvPicPr>
          <p:cNvPr id="14" name="Picture 13" descr="A picture containing text&#10;&#10;Description automatically generated">
            <a:extLst>
              <a:ext uri="{FF2B5EF4-FFF2-40B4-BE49-F238E27FC236}">
                <a16:creationId xmlns:a16="http://schemas.microsoft.com/office/drawing/2014/main" id="{83B68350-070E-02BD-8ED0-4836F9622FD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6125" y="1654469"/>
            <a:ext cx="2460591" cy="161268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6FA08B0-5F38-7CC1-25F1-ADB7784DED44}"/>
              </a:ext>
            </a:extLst>
          </p:cNvPr>
          <p:cNvSpPr txBox="1"/>
          <p:nvPr/>
        </p:nvSpPr>
        <p:spPr>
          <a:xfrm>
            <a:off x="2689817" y="4417442"/>
            <a:ext cx="1162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Sampled B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22348E4-9D89-DB4B-2B49-DF35C5A0D1AB}"/>
                  </a:ext>
                </a:extLst>
              </p:cNvPr>
              <p:cNvSpPr txBox="1"/>
              <p:nvPr/>
            </p:nvSpPr>
            <p:spPr>
              <a:xfrm>
                <a:off x="5282034" y="1655992"/>
                <a:ext cx="72635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∣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>
                  <a:latin typeface="+mj-lt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22348E4-9D89-DB4B-2B49-DF35C5A0D1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2034" y="1655992"/>
                <a:ext cx="726353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22BD908-9BBC-EA63-12DA-32045AC54A96}"/>
                  </a:ext>
                </a:extLst>
              </p:cNvPr>
              <p:cNvSpPr txBox="1"/>
              <p:nvPr/>
            </p:nvSpPr>
            <p:spPr>
              <a:xfrm>
                <a:off x="5286028" y="4638490"/>
                <a:ext cx="7367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∣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dirty="0">
                  <a:latin typeface="+mj-lt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22BD908-9BBC-EA63-12DA-32045AC54A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6028" y="4638490"/>
                <a:ext cx="736740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266AB625-91D0-EBE1-640A-5D296147ECCE}"/>
              </a:ext>
            </a:extLst>
          </p:cNvPr>
          <p:cNvSpPr txBox="1"/>
          <p:nvPr/>
        </p:nvSpPr>
        <p:spPr>
          <a:xfrm>
            <a:off x="2847165" y="1129595"/>
            <a:ext cx="1168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Sampled 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EDB2816-C5CA-B471-3252-7B4569AAC669}"/>
                  </a:ext>
                </a:extLst>
              </p:cNvPr>
              <p:cNvSpPr txBox="1"/>
              <p:nvPr/>
            </p:nvSpPr>
            <p:spPr>
              <a:xfrm>
                <a:off x="4600790" y="6409870"/>
                <a:ext cx="26453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=20$</m:t>
                    </m:r>
                  </m:oMath>
                </a14:m>
                <a:r>
                  <a:rPr lang="en-US" dirty="0">
                    <a:latin typeface="+mj-lt"/>
                  </a:rPr>
                  <a:t> (average spend)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EDB2816-C5CA-B471-3252-7B4569AAC6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0790" y="6409870"/>
                <a:ext cx="2645340" cy="369332"/>
              </a:xfrm>
              <a:prstGeom prst="rect">
                <a:avLst/>
              </a:prstGeom>
              <a:blipFill>
                <a:blip r:embed="rId14"/>
                <a:stretch>
                  <a:fillRect t="-8197" r="-1382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7D215EB-BBCD-7D8A-AFE2-74B44AE7D5E4}"/>
                  </a:ext>
                </a:extLst>
              </p:cNvPr>
              <p:cNvSpPr txBox="1"/>
              <p:nvPr/>
            </p:nvSpPr>
            <p:spPr>
              <a:xfrm>
                <a:off x="4449292" y="3376915"/>
                <a:ext cx="26409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=10$</m:t>
                    </m:r>
                  </m:oMath>
                </a14:m>
                <a:r>
                  <a:rPr lang="en-US" dirty="0">
                    <a:latin typeface="+mj-lt"/>
                  </a:rPr>
                  <a:t> (average spend)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7D215EB-BBCD-7D8A-AFE2-74B44AE7D5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9292" y="3376915"/>
                <a:ext cx="2640916" cy="369332"/>
              </a:xfrm>
              <a:prstGeom prst="rect">
                <a:avLst/>
              </a:prstGeom>
              <a:blipFill>
                <a:blip r:embed="rId15"/>
                <a:stretch>
                  <a:fillRect t="-9836" r="-1386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8851536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00839A-4B6E-971E-2724-8DB255520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Statistics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8EACF2A9-7D64-70A5-EC07-D3D5A51EB8B9}"/>
              </a:ext>
            </a:extLst>
          </p:cNvPr>
          <p:cNvSpPr txBox="1"/>
          <p:nvPr/>
        </p:nvSpPr>
        <p:spPr>
          <a:xfrm>
            <a:off x="-38126" y="6652244"/>
            <a:ext cx="4187906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Image Source: https://www.leadpages.com/blog/ab-testing-split-testing/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CFCC9BD-380B-8FA7-0973-BCC03C312C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6" t="30060" r="56926" b="23706"/>
          <a:stretch/>
        </p:blipFill>
        <p:spPr bwMode="auto">
          <a:xfrm>
            <a:off x="471886" y="2024011"/>
            <a:ext cx="1638706" cy="91828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4" name="Oval 103">
            <a:extLst>
              <a:ext uri="{FF2B5EF4-FFF2-40B4-BE49-F238E27FC236}">
                <a16:creationId xmlns:a16="http://schemas.microsoft.com/office/drawing/2014/main" id="{FD7A86AD-9DAD-B132-2E80-C1B8EC2B70FE}"/>
              </a:ext>
            </a:extLst>
          </p:cNvPr>
          <p:cNvSpPr/>
          <p:nvPr/>
        </p:nvSpPr>
        <p:spPr>
          <a:xfrm>
            <a:off x="1795285" y="1604572"/>
            <a:ext cx="640080" cy="640080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</a:rPr>
              <a:t>A</a:t>
            </a:r>
          </a:p>
        </p:txBody>
      </p:sp>
      <p:cxnSp>
        <p:nvCxnSpPr>
          <p:cNvPr id="1115" name="Straight Arrow Connector 1114">
            <a:extLst>
              <a:ext uri="{FF2B5EF4-FFF2-40B4-BE49-F238E27FC236}">
                <a16:creationId xmlns:a16="http://schemas.microsoft.com/office/drawing/2014/main" id="{43ACAEA0-745D-5703-B2D6-8C896809D3B0}"/>
              </a:ext>
            </a:extLst>
          </p:cNvPr>
          <p:cNvCxnSpPr>
            <a:cxnSpLocks/>
          </p:cNvCxnSpPr>
          <p:nvPr/>
        </p:nvCxnSpPr>
        <p:spPr>
          <a:xfrm>
            <a:off x="4988391" y="6156308"/>
            <a:ext cx="2006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6" name="Straight Arrow Connector 1115">
            <a:extLst>
              <a:ext uri="{FF2B5EF4-FFF2-40B4-BE49-F238E27FC236}">
                <a16:creationId xmlns:a16="http://schemas.microsoft.com/office/drawing/2014/main" id="{AFE73205-8D04-09E6-AB6E-57ACA40308C7}"/>
              </a:ext>
            </a:extLst>
          </p:cNvPr>
          <p:cNvCxnSpPr>
            <a:cxnSpLocks/>
          </p:cNvCxnSpPr>
          <p:nvPr/>
        </p:nvCxnSpPr>
        <p:spPr>
          <a:xfrm rot="16200000">
            <a:off x="4115266" y="5464989"/>
            <a:ext cx="2006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7" name="Rectangle 1116">
            <a:extLst>
              <a:ext uri="{FF2B5EF4-FFF2-40B4-BE49-F238E27FC236}">
                <a16:creationId xmlns:a16="http://schemas.microsoft.com/office/drawing/2014/main" id="{CC0C3762-FC25-83F9-7756-1CE48524C77B}"/>
              </a:ext>
            </a:extLst>
          </p:cNvPr>
          <p:cNvSpPr/>
          <p:nvPr/>
        </p:nvSpPr>
        <p:spPr>
          <a:xfrm>
            <a:off x="5118566" y="5501040"/>
            <a:ext cx="309486" cy="6560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1118" name="Rectangle 1117">
            <a:extLst>
              <a:ext uri="{FF2B5EF4-FFF2-40B4-BE49-F238E27FC236}">
                <a16:creationId xmlns:a16="http://schemas.microsoft.com/office/drawing/2014/main" id="{932158FA-CD7A-33B1-9829-D67BB154EDDD}"/>
              </a:ext>
            </a:extLst>
          </p:cNvPr>
          <p:cNvSpPr/>
          <p:nvPr/>
        </p:nvSpPr>
        <p:spPr>
          <a:xfrm>
            <a:off x="5428052" y="5055260"/>
            <a:ext cx="309486" cy="110180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1119" name="Rectangle 1118">
            <a:extLst>
              <a:ext uri="{FF2B5EF4-FFF2-40B4-BE49-F238E27FC236}">
                <a16:creationId xmlns:a16="http://schemas.microsoft.com/office/drawing/2014/main" id="{94897A34-3F15-0B3B-BE34-3BA2227B0CA3}"/>
              </a:ext>
            </a:extLst>
          </p:cNvPr>
          <p:cNvSpPr/>
          <p:nvPr/>
        </p:nvSpPr>
        <p:spPr>
          <a:xfrm>
            <a:off x="5748330" y="5700593"/>
            <a:ext cx="309486" cy="45647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1120" name="Rectangle 1119">
            <a:extLst>
              <a:ext uri="{FF2B5EF4-FFF2-40B4-BE49-F238E27FC236}">
                <a16:creationId xmlns:a16="http://schemas.microsoft.com/office/drawing/2014/main" id="{61AFDDAC-A7CD-DA68-3039-9498D76C9A15}"/>
              </a:ext>
            </a:extLst>
          </p:cNvPr>
          <p:cNvSpPr/>
          <p:nvPr/>
        </p:nvSpPr>
        <p:spPr>
          <a:xfrm>
            <a:off x="6068608" y="5993353"/>
            <a:ext cx="309486" cy="16371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pic>
        <p:nvPicPr>
          <p:cNvPr id="1121" name="Graphic 1120" descr="Dollar with solid fill">
            <a:extLst>
              <a:ext uri="{FF2B5EF4-FFF2-40B4-BE49-F238E27FC236}">
                <a16:creationId xmlns:a16="http://schemas.microsoft.com/office/drawing/2014/main" id="{E5DF3D32-74B8-1A24-B3DD-88112C967B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55355" y="6186414"/>
            <a:ext cx="309486" cy="309486"/>
          </a:xfrm>
          <a:prstGeom prst="rect">
            <a:avLst/>
          </a:prstGeom>
        </p:spPr>
      </p:pic>
      <p:sp>
        <p:nvSpPr>
          <p:cNvPr id="1122" name="TextBox 1121">
            <a:extLst>
              <a:ext uri="{FF2B5EF4-FFF2-40B4-BE49-F238E27FC236}">
                <a16:creationId xmlns:a16="http://schemas.microsoft.com/office/drawing/2014/main" id="{A6AEC2A8-6904-B86F-FA3D-344B4A893D3F}"/>
              </a:ext>
            </a:extLst>
          </p:cNvPr>
          <p:cNvSpPr txBox="1"/>
          <p:nvPr/>
        </p:nvSpPr>
        <p:spPr>
          <a:xfrm>
            <a:off x="4598667" y="4073974"/>
            <a:ext cx="1297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% of people</a:t>
            </a:r>
          </a:p>
        </p:txBody>
      </p:sp>
      <p:pic>
        <p:nvPicPr>
          <p:cNvPr id="1134" name="Picture 2">
            <a:extLst>
              <a:ext uri="{FF2B5EF4-FFF2-40B4-BE49-F238E27FC236}">
                <a16:creationId xmlns:a16="http://schemas.microsoft.com/office/drawing/2014/main" id="{B3D60234-9A6A-69A1-4C85-9A9D2702C3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37" t="30491" r="2936" b="24686"/>
          <a:stretch/>
        </p:blipFill>
        <p:spPr bwMode="auto">
          <a:xfrm>
            <a:off x="471886" y="4969562"/>
            <a:ext cx="1615716" cy="85304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135" name="Oval 1134">
            <a:extLst>
              <a:ext uri="{FF2B5EF4-FFF2-40B4-BE49-F238E27FC236}">
                <a16:creationId xmlns:a16="http://schemas.microsoft.com/office/drawing/2014/main" id="{F5ECA2AB-FA87-AB3C-4E84-3F1EFB01AD4C}"/>
              </a:ext>
            </a:extLst>
          </p:cNvPr>
          <p:cNvSpPr/>
          <p:nvPr/>
        </p:nvSpPr>
        <p:spPr>
          <a:xfrm>
            <a:off x="1790552" y="4594788"/>
            <a:ext cx="640080" cy="640080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</a:rPr>
              <a:t>B</a:t>
            </a:r>
          </a:p>
        </p:txBody>
      </p:sp>
      <p:cxnSp>
        <p:nvCxnSpPr>
          <p:cNvPr id="1139" name="Straight Arrow Connector 1138">
            <a:extLst>
              <a:ext uri="{FF2B5EF4-FFF2-40B4-BE49-F238E27FC236}">
                <a16:creationId xmlns:a16="http://schemas.microsoft.com/office/drawing/2014/main" id="{EB240DE5-409C-B8AF-6D48-51FC7E3A2115}"/>
              </a:ext>
            </a:extLst>
          </p:cNvPr>
          <p:cNvCxnSpPr>
            <a:cxnSpLocks/>
          </p:cNvCxnSpPr>
          <p:nvPr/>
        </p:nvCxnSpPr>
        <p:spPr>
          <a:xfrm>
            <a:off x="4839016" y="2985923"/>
            <a:ext cx="2006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0" name="Straight Arrow Connector 1139">
            <a:extLst>
              <a:ext uri="{FF2B5EF4-FFF2-40B4-BE49-F238E27FC236}">
                <a16:creationId xmlns:a16="http://schemas.microsoft.com/office/drawing/2014/main" id="{808934D2-2104-0FF0-5485-F27D95765186}"/>
              </a:ext>
            </a:extLst>
          </p:cNvPr>
          <p:cNvCxnSpPr>
            <a:cxnSpLocks/>
          </p:cNvCxnSpPr>
          <p:nvPr/>
        </p:nvCxnSpPr>
        <p:spPr>
          <a:xfrm rot="16200000">
            <a:off x="3965891" y="2294604"/>
            <a:ext cx="2006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1" name="Rectangle 1140">
            <a:extLst>
              <a:ext uri="{FF2B5EF4-FFF2-40B4-BE49-F238E27FC236}">
                <a16:creationId xmlns:a16="http://schemas.microsoft.com/office/drawing/2014/main" id="{42FE65F8-8EA5-5D1C-5228-3C27168FDFCC}"/>
              </a:ext>
            </a:extLst>
          </p:cNvPr>
          <p:cNvSpPr/>
          <p:nvPr/>
        </p:nvSpPr>
        <p:spPr>
          <a:xfrm>
            <a:off x="4969191" y="1682703"/>
            <a:ext cx="309486" cy="13039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1142" name="Rectangle 1141">
            <a:extLst>
              <a:ext uri="{FF2B5EF4-FFF2-40B4-BE49-F238E27FC236}">
                <a16:creationId xmlns:a16="http://schemas.microsoft.com/office/drawing/2014/main" id="{9DC8C43A-2133-337F-88AB-FAD8B89A0B24}"/>
              </a:ext>
            </a:extLst>
          </p:cNvPr>
          <p:cNvSpPr/>
          <p:nvPr/>
        </p:nvSpPr>
        <p:spPr>
          <a:xfrm>
            <a:off x="5278677" y="2331661"/>
            <a:ext cx="309486" cy="65501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1143" name="Rectangle 1142">
            <a:extLst>
              <a:ext uri="{FF2B5EF4-FFF2-40B4-BE49-F238E27FC236}">
                <a16:creationId xmlns:a16="http://schemas.microsoft.com/office/drawing/2014/main" id="{35E5D109-9DF0-4C0C-1EF4-D81DC4F78AAE}"/>
              </a:ext>
            </a:extLst>
          </p:cNvPr>
          <p:cNvSpPr/>
          <p:nvPr/>
        </p:nvSpPr>
        <p:spPr>
          <a:xfrm>
            <a:off x="5598955" y="2677890"/>
            <a:ext cx="309486" cy="308789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1144" name="Rectangle 1143">
            <a:extLst>
              <a:ext uri="{FF2B5EF4-FFF2-40B4-BE49-F238E27FC236}">
                <a16:creationId xmlns:a16="http://schemas.microsoft.com/office/drawing/2014/main" id="{3531C893-A6AA-E51E-CB7F-C92A5CA3BBED}"/>
              </a:ext>
            </a:extLst>
          </p:cNvPr>
          <p:cNvSpPr/>
          <p:nvPr/>
        </p:nvSpPr>
        <p:spPr>
          <a:xfrm>
            <a:off x="5919233" y="2904694"/>
            <a:ext cx="309486" cy="8198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pic>
        <p:nvPicPr>
          <p:cNvPr id="1150" name="Graphic 1149" descr="Dollar with solid fill">
            <a:extLst>
              <a:ext uri="{FF2B5EF4-FFF2-40B4-BE49-F238E27FC236}">
                <a16:creationId xmlns:a16="http://schemas.microsoft.com/office/drawing/2014/main" id="{FBB13C45-590A-840D-E8F5-351EB5CF68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05980" y="3016029"/>
            <a:ext cx="309486" cy="309486"/>
          </a:xfrm>
          <a:prstGeom prst="rect">
            <a:avLst/>
          </a:prstGeom>
        </p:spPr>
      </p:pic>
      <p:sp>
        <p:nvSpPr>
          <p:cNvPr id="1158" name="TextBox 1157">
            <a:extLst>
              <a:ext uri="{FF2B5EF4-FFF2-40B4-BE49-F238E27FC236}">
                <a16:creationId xmlns:a16="http://schemas.microsoft.com/office/drawing/2014/main" id="{229B1505-46FF-BD43-647B-D97C3104BD8D}"/>
              </a:ext>
            </a:extLst>
          </p:cNvPr>
          <p:cNvSpPr txBox="1"/>
          <p:nvPr/>
        </p:nvSpPr>
        <p:spPr>
          <a:xfrm>
            <a:off x="4449292" y="903589"/>
            <a:ext cx="1297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% of people</a:t>
            </a:r>
          </a:p>
        </p:txBody>
      </p:sp>
      <p:sp>
        <p:nvSpPr>
          <p:cNvPr id="1068" name="Freeform: Shape 1067">
            <a:extLst>
              <a:ext uri="{FF2B5EF4-FFF2-40B4-BE49-F238E27FC236}">
                <a16:creationId xmlns:a16="http://schemas.microsoft.com/office/drawing/2014/main" id="{29DF647C-3E74-D1FD-E85C-D563812FCB88}"/>
              </a:ext>
            </a:extLst>
          </p:cNvPr>
          <p:cNvSpPr/>
          <p:nvPr/>
        </p:nvSpPr>
        <p:spPr>
          <a:xfrm>
            <a:off x="2260433" y="1426633"/>
            <a:ext cx="2619052" cy="2161173"/>
          </a:xfrm>
          <a:custGeom>
            <a:avLst/>
            <a:gdLst>
              <a:gd name="connsiteX0" fmla="*/ 958756 w 2619052"/>
              <a:gd name="connsiteY0" fmla="*/ 57701 h 2161173"/>
              <a:gd name="connsiteX1" fmla="*/ 282351 w 2619052"/>
              <a:gd name="connsiteY1" fmla="*/ 126594 h 2161173"/>
              <a:gd name="connsiteX2" fmla="*/ 219720 w 2619052"/>
              <a:gd name="connsiteY2" fmla="*/ 765422 h 2161173"/>
              <a:gd name="connsiteX3" fmla="*/ 515 w 2619052"/>
              <a:gd name="connsiteY3" fmla="*/ 1410512 h 2161173"/>
              <a:gd name="connsiteX4" fmla="*/ 288614 w 2619052"/>
              <a:gd name="connsiteY4" fmla="*/ 2155811 h 2161173"/>
              <a:gd name="connsiteX5" fmla="*/ 1184225 w 2619052"/>
              <a:gd name="connsiteY5" fmla="*/ 1761241 h 2161173"/>
              <a:gd name="connsiteX6" fmla="*/ 1829315 w 2619052"/>
              <a:gd name="connsiteY6" fmla="*/ 2068129 h 2161173"/>
              <a:gd name="connsiteX7" fmla="*/ 2530772 w 2619052"/>
              <a:gd name="connsiteY7" fmla="*/ 1379197 h 2161173"/>
              <a:gd name="connsiteX8" fmla="*/ 2612192 w 2619052"/>
              <a:gd name="connsiteY8" fmla="*/ 1028468 h 2161173"/>
              <a:gd name="connsiteX9" fmla="*/ 2562088 w 2619052"/>
              <a:gd name="connsiteY9" fmla="*/ 696529 h 2161173"/>
              <a:gd name="connsiteX10" fmla="*/ 2336619 w 2619052"/>
              <a:gd name="connsiteY10" fmla="*/ 402167 h 2161173"/>
              <a:gd name="connsiteX11" fmla="*/ 2054783 w 2619052"/>
              <a:gd name="connsiteY11" fmla="*/ 13860 h 2161173"/>
              <a:gd name="connsiteX12" fmla="*/ 1697792 w 2619052"/>
              <a:gd name="connsiteY12" fmla="*/ 82753 h 2161173"/>
              <a:gd name="connsiteX13" fmla="*/ 958756 w 2619052"/>
              <a:gd name="connsiteY13" fmla="*/ 57701 h 2161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19052" h="2161173">
                <a:moveTo>
                  <a:pt x="958756" y="57701"/>
                </a:moveTo>
                <a:cubicBezTo>
                  <a:pt x="722849" y="65008"/>
                  <a:pt x="405524" y="8641"/>
                  <a:pt x="282351" y="126594"/>
                </a:cubicBezTo>
                <a:cubicBezTo>
                  <a:pt x="159178" y="244547"/>
                  <a:pt x="266693" y="551436"/>
                  <a:pt x="219720" y="765422"/>
                </a:cubicBezTo>
                <a:cubicBezTo>
                  <a:pt x="172747" y="979408"/>
                  <a:pt x="-10967" y="1178781"/>
                  <a:pt x="515" y="1410512"/>
                </a:cubicBezTo>
                <a:cubicBezTo>
                  <a:pt x="11997" y="1642244"/>
                  <a:pt x="91329" y="2097356"/>
                  <a:pt x="288614" y="2155811"/>
                </a:cubicBezTo>
                <a:cubicBezTo>
                  <a:pt x="485899" y="2214266"/>
                  <a:pt x="927442" y="1775855"/>
                  <a:pt x="1184225" y="1761241"/>
                </a:cubicBezTo>
                <a:cubicBezTo>
                  <a:pt x="1441008" y="1746627"/>
                  <a:pt x="1604891" y="2131803"/>
                  <a:pt x="1829315" y="2068129"/>
                </a:cubicBezTo>
                <a:cubicBezTo>
                  <a:pt x="2053739" y="2004455"/>
                  <a:pt x="2400293" y="1552474"/>
                  <a:pt x="2530772" y="1379197"/>
                </a:cubicBezTo>
                <a:cubicBezTo>
                  <a:pt x="2661252" y="1205920"/>
                  <a:pt x="2606973" y="1142246"/>
                  <a:pt x="2612192" y="1028468"/>
                </a:cubicBezTo>
                <a:cubicBezTo>
                  <a:pt x="2617411" y="914690"/>
                  <a:pt x="2608017" y="800912"/>
                  <a:pt x="2562088" y="696529"/>
                </a:cubicBezTo>
                <a:cubicBezTo>
                  <a:pt x="2516159" y="592146"/>
                  <a:pt x="2421170" y="515945"/>
                  <a:pt x="2336619" y="402167"/>
                </a:cubicBezTo>
                <a:cubicBezTo>
                  <a:pt x="2252068" y="288389"/>
                  <a:pt x="2161254" y="67096"/>
                  <a:pt x="2054783" y="13860"/>
                </a:cubicBezTo>
                <a:cubicBezTo>
                  <a:pt x="1948312" y="-39376"/>
                  <a:pt x="1877332" y="77534"/>
                  <a:pt x="1697792" y="82753"/>
                </a:cubicBezTo>
                <a:cubicBezTo>
                  <a:pt x="1518252" y="87972"/>
                  <a:pt x="1194663" y="50394"/>
                  <a:pt x="958756" y="57701"/>
                </a:cubicBezTo>
                <a:close/>
              </a:path>
            </a:pathLst>
          </a:cu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29AFB76C-C9D2-5CE3-BD36-90C8F14282AE}"/>
              </a:ext>
            </a:extLst>
          </p:cNvPr>
          <p:cNvSpPr/>
          <p:nvPr/>
        </p:nvSpPr>
        <p:spPr>
          <a:xfrm>
            <a:off x="2153442" y="4726690"/>
            <a:ext cx="2899264" cy="2016102"/>
          </a:xfrm>
          <a:custGeom>
            <a:avLst/>
            <a:gdLst>
              <a:gd name="connsiteX0" fmla="*/ 1593273 w 2899264"/>
              <a:gd name="connsiteY0" fmla="*/ 293 h 2016102"/>
              <a:gd name="connsiteX1" fmla="*/ 388280 w 2899264"/>
              <a:gd name="connsiteY1" fmla="*/ 197896 h 2016102"/>
              <a:gd name="connsiteX2" fmla="*/ 287541 w 2899264"/>
              <a:gd name="connsiteY2" fmla="*/ 697717 h 2016102"/>
              <a:gd name="connsiteX3" fmla="*/ 51192 w 2899264"/>
              <a:gd name="connsiteY3" fmla="*/ 751961 h 2016102"/>
              <a:gd name="connsiteX4" fmla="*/ 35694 w 2899264"/>
              <a:gd name="connsiteY4" fmla="*/ 1337022 h 2016102"/>
              <a:gd name="connsiteX5" fmla="*/ 454148 w 2899264"/>
              <a:gd name="connsiteY5" fmla="*/ 1499754 h 2016102"/>
              <a:gd name="connsiteX6" fmla="*/ 585883 w 2899264"/>
              <a:gd name="connsiteY6" fmla="*/ 1747727 h 2016102"/>
              <a:gd name="connsiteX7" fmla="*/ 1279433 w 2899264"/>
              <a:gd name="connsiteY7" fmla="*/ 1999574 h 2016102"/>
              <a:gd name="connsiteX8" fmla="*/ 2151212 w 2899264"/>
              <a:gd name="connsiteY8" fmla="*/ 1964703 h 2016102"/>
              <a:gd name="connsiteX9" fmla="*/ 2519297 w 2899264"/>
              <a:gd name="connsiteY9" fmla="*/ 1743852 h 2016102"/>
              <a:gd name="connsiteX10" fmla="*/ 2802141 w 2899264"/>
              <a:gd name="connsiteY10" fmla="*/ 1646988 h 2016102"/>
              <a:gd name="connsiteX11" fmla="*/ 2813765 w 2899264"/>
              <a:gd name="connsiteY11" fmla="*/ 1278903 h 2016102"/>
              <a:gd name="connsiteX12" fmla="*/ 2856385 w 2899264"/>
              <a:gd name="connsiteY12" fmla="*/ 1197537 h 2016102"/>
              <a:gd name="connsiteX13" fmla="*/ 2887382 w 2899264"/>
              <a:gd name="connsiteY13" fmla="*/ 903069 h 2016102"/>
              <a:gd name="connsiteX14" fmla="*/ 2643283 w 2899264"/>
              <a:gd name="connsiteY14" fmla="*/ 527235 h 2016102"/>
              <a:gd name="connsiteX15" fmla="*/ 2372063 w 2899264"/>
              <a:gd name="connsiteY15" fmla="*/ 163025 h 2016102"/>
              <a:gd name="connsiteX16" fmla="*/ 1593273 w 2899264"/>
              <a:gd name="connsiteY16" fmla="*/ 293 h 2016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899264" h="2016102">
                <a:moveTo>
                  <a:pt x="1593273" y="293"/>
                </a:moveTo>
                <a:cubicBezTo>
                  <a:pt x="1262643" y="6105"/>
                  <a:pt x="605902" y="81659"/>
                  <a:pt x="388280" y="197896"/>
                </a:cubicBezTo>
                <a:cubicBezTo>
                  <a:pt x="170658" y="314133"/>
                  <a:pt x="343722" y="605373"/>
                  <a:pt x="287541" y="697717"/>
                </a:cubicBezTo>
                <a:cubicBezTo>
                  <a:pt x="231360" y="790061"/>
                  <a:pt x="93166" y="645410"/>
                  <a:pt x="51192" y="751961"/>
                </a:cubicBezTo>
                <a:cubicBezTo>
                  <a:pt x="9217" y="858512"/>
                  <a:pt x="-31465" y="1212390"/>
                  <a:pt x="35694" y="1337022"/>
                </a:cubicBezTo>
                <a:cubicBezTo>
                  <a:pt x="102853" y="1461654"/>
                  <a:pt x="362450" y="1431303"/>
                  <a:pt x="454148" y="1499754"/>
                </a:cubicBezTo>
                <a:cubicBezTo>
                  <a:pt x="545846" y="1568205"/>
                  <a:pt x="448335" y="1664424"/>
                  <a:pt x="585883" y="1747727"/>
                </a:cubicBezTo>
                <a:cubicBezTo>
                  <a:pt x="723431" y="1831030"/>
                  <a:pt x="1018545" y="1963411"/>
                  <a:pt x="1279433" y="1999574"/>
                </a:cubicBezTo>
                <a:cubicBezTo>
                  <a:pt x="1540321" y="2035737"/>
                  <a:pt x="1944568" y="2007323"/>
                  <a:pt x="2151212" y="1964703"/>
                </a:cubicBezTo>
                <a:cubicBezTo>
                  <a:pt x="2357856" y="1922083"/>
                  <a:pt x="2410809" y="1796804"/>
                  <a:pt x="2519297" y="1743852"/>
                </a:cubicBezTo>
                <a:cubicBezTo>
                  <a:pt x="2627785" y="1690900"/>
                  <a:pt x="2753063" y="1724479"/>
                  <a:pt x="2802141" y="1646988"/>
                </a:cubicBezTo>
                <a:cubicBezTo>
                  <a:pt x="2851219" y="1569497"/>
                  <a:pt x="2804724" y="1353811"/>
                  <a:pt x="2813765" y="1278903"/>
                </a:cubicBezTo>
                <a:cubicBezTo>
                  <a:pt x="2822806" y="1203995"/>
                  <a:pt x="2844115" y="1260176"/>
                  <a:pt x="2856385" y="1197537"/>
                </a:cubicBezTo>
                <a:cubicBezTo>
                  <a:pt x="2868655" y="1134898"/>
                  <a:pt x="2922899" y="1014786"/>
                  <a:pt x="2887382" y="903069"/>
                </a:cubicBezTo>
                <a:cubicBezTo>
                  <a:pt x="2851865" y="791352"/>
                  <a:pt x="2729169" y="650576"/>
                  <a:pt x="2643283" y="527235"/>
                </a:cubicBezTo>
                <a:cubicBezTo>
                  <a:pt x="2557397" y="403894"/>
                  <a:pt x="2545773" y="250203"/>
                  <a:pt x="2372063" y="163025"/>
                </a:cubicBezTo>
                <a:cubicBezTo>
                  <a:pt x="2198353" y="75847"/>
                  <a:pt x="1923903" y="-5519"/>
                  <a:pt x="1593273" y="293"/>
                </a:cubicBezTo>
                <a:close/>
              </a:path>
            </a:pathLst>
          </a:cu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64A8D54-2755-4102-07E9-45CBC596D6C0}"/>
                  </a:ext>
                </a:extLst>
              </p:cNvPr>
              <p:cNvSpPr txBox="1"/>
              <p:nvPr/>
            </p:nvSpPr>
            <p:spPr>
              <a:xfrm>
                <a:off x="7616035" y="1887385"/>
                <a:ext cx="3352392" cy="11835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≈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±2</m:t>
                      </m:r>
                      <m:rad>
                        <m:radPr>
                          <m:degHide m:val="on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2400" i="0">
                                  <a:latin typeface="Cambria Math" panose="02040503050406030204" pitchFamily="18" charset="0"/>
                                </a:rPr>
                                <m:t>Var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</m:d>
                            </m:num>
                            <m:den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400" b="0" i="0" smtClean="0">
                                      <a:latin typeface="Cambria Math" panose="02040503050406030204" pitchFamily="18" charset="0"/>
                                    </a:rPr>
                                    <m:t>A</m:t>
                                  </m:r>
                                </m:sub>
                              </m:sSub>
                            </m:den>
                          </m:f>
                        </m:e>
                      </m:rad>
                    </m:oMath>
                  </m:oMathPara>
                </a14:m>
                <a:endParaRPr lang="en-US" sz="2400" dirty="0">
                  <a:latin typeface="+mj-lt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64A8D54-2755-4102-07E9-45CBC596D6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6035" y="1887385"/>
                <a:ext cx="3352392" cy="118352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1C30AB52-0F74-3CFB-521E-C956FA31FED1}"/>
              </a:ext>
            </a:extLst>
          </p:cNvPr>
          <p:cNvSpPr txBox="1"/>
          <p:nvPr/>
        </p:nvSpPr>
        <p:spPr>
          <a:xfrm>
            <a:off x="7973949" y="689716"/>
            <a:ext cx="31448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+mj-lt"/>
              </a:rPr>
              <a:t>with probability 95%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B46A0673-3347-F91D-ECB8-3A946C38EA83}"/>
              </a:ext>
            </a:extLst>
          </p:cNvPr>
          <p:cNvSpPr/>
          <p:nvPr/>
        </p:nvSpPr>
        <p:spPr>
          <a:xfrm>
            <a:off x="7760477" y="2241797"/>
            <a:ext cx="408151" cy="653879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59B8010-CDC3-2734-449C-83F6ED27B4E0}"/>
              </a:ext>
            </a:extLst>
          </p:cNvPr>
          <p:cNvSpPr txBox="1"/>
          <p:nvPr/>
        </p:nvSpPr>
        <p:spPr>
          <a:xfrm>
            <a:off x="7174725" y="1409633"/>
            <a:ext cx="15796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C00000"/>
                </a:solidFill>
                <a:latin typeface="+mj-lt"/>
              </a:rPr>
              <a:t>population mean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46C90DA4-1A4F-11C4-0628-3E7DB9CED77D}"/>
              </a:ext>
            </a:extLst>
          </p:cNvPr>
          <p:cNvSpPr/>
          <p:nvPr/>
        </p:nvSpPr>
        <p:spPr>
          <a:xfrm>
            <a:off x="8468341" y="2241798"/>
            <a:ext cx="408151" cy="653879"/>
          </a:xfrm>
          <a:prstGeom prst="round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9CFB157-12AA-D763-61F9-A1AC4BDA5DDD}"/>
              </a:ext>
            </a:extLst>
          </p:cNvPr>
          <p:cNvSpPr txBox="1"/>
          <p:nvPr/>
        </p:nvSpPr>
        <p:spPr>
          <a:xfrm>
            <a:off x="8090172" y="3224972"/>
            <a:ext cx="11910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1"/>
                </a:solidFill>
                <a:latin typeface="+mj-lt"/>
              </a:rPr>
              <a:t>sample mean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FB474C59-8719-71DE-C872-CD3E5768E644}"/>
              </a:ext>
            </a:extLst>
          </p:cNvPr>
          <p:cNvSpPr/>
          <p:nvPr/>
        </p:nvSpPr>
        <p:spPr>
          <a:xfrm>
            <a:off x="9142366" y="1887385"/>
            <a:ext cx="1796332" cy="1203823"/>
          </a:xfrm>
          <a:prstGeom prst="round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14552E3-A961-9774-22C1-FCE5B7DFB63C}"/>
              </a:ext>
            </a:extLst>
          </p:cNvPr>
          <p:cNvSpPr txBox="1"/>
          <p:nvPr/>
        </p:nvSpPr>
        <p:spPr>
          <a:xfrm>
            <a:off x="9363482" y="3219281"/>
            <a:ext cx="13444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7030A0"/>
                </a:solidFill>
                <a:latin typeface="+mj-lt"/>
              </a:rPr>
              <a:t>sampling error</a:t>
            </a:r>
          </a:p>
        </p:txBody>
      </p:sp>
      <p:pic>
        <p:nvPicPr>
          <p:cNvPr id="29" name="Picture 28" descr="A picture containing text, posing, chessman&#10;&#10;Description automatically generated">
            <a:extLst>
              <a:ext uri="{FF2B5EF4-FFF2-40B4-BE49-F238E27FC236}">
                <a16:creationId xmlns:a16="http://schemas.microsoft.com/office/drawing/2014/main" id="{E62C3993-1D86-5777-1A3F-059EA992D5E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3259" y="4889555"/>
            <a:ext cx="2640702" cy="1781712"/>
          </a:xfrm>
          <a:prstGeom prst="rect">
            <a:avLst/>
          </a:prstGeom>
        </p:spPr>
      </p:pic>
      <p:pic>
        <p:nvPicPr>
          <p:cNvPr id="30" name="Picture 29" descr="A picture containing text&#10;&#10;Description automatically generated">
            <a:extLst>
              <a:ext uri="{FF2B5EF4-FFF2-40B4-BE49-F238E27FC236}">
                <a16:creationId xmlns:a16="http://schemas.microsoft.com/office/drawing/2014/main" id="{09DB6AF1-2CB0-D775-5CC6-FE69835B273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6125" y="1654469"/>
            <a:ext cx="2460591" cy="1612685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6B3F792D-9298-7127-1772-4173068FCF86}"/>
              </a:ext>
            </a:extLst>
          </p:cNvPr>
          <p:cNvSpPr txBox="1"/>
          <p:nvPr/>
        </p:nvSpPr>
        <p:spPr>
          <a:xfrm>
            <a:off x="2689817" y="4417442"/>
            <a:ext cx="1162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Sampled B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62D98A28-C7A7-7D39-3BA3-00FDBC5A03CB}"/>
                  </a:ext>
                </a:extLst>
              </p:cNvPr>
              <p:cNvSpPr txBox="1"/>
              <p:nvPr/>
            </p:nvSpPr>
            <p:spPr>
              <a:xfrm>
                <a:off x="5282034" y="1655992"/>
                <a:ext cx="72635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∣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>
                  <a:latin typeface="+mj-lt"/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62D98A28-C7A7-7D39-3BA3-00FDBC5A03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2034" y="1655992"/>
                <a:ext cx="726353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3EFB5F9-0D7E-AF0D-6284-7C237B7B027A}"/>
                  </a:ext>
                </a:extLst>
              </p:cNvPr>
              <p:cNvSpPr txBox="1"/>
              <p:nvPr/>
            </p:nvSpPr>
            <p:spPr>
              <a:xfrm>
                <a:off x="5286028" y="4638490"/>
                <a:ext cx="7367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∣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dirty="0">
                  <a:latin typeface="+mj-lt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3EFB5F9-0D7E-AF0D-6284-7C237B7B02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6028" y="4638490"/>
                <a:ext cx="736740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>
            <a:extLst>
              <a:ext uri="{FF2B5EF4-FFF2-40B4-BE49-F238E27FC236}">
                <a16:creationId xmlns:a16="http://schemas.microsoft.com/office/drawing/2014/main" id="{CDC35E2F-5782-98B9-6EF1-7161542F4AB2}"/>
              </a:ext>
            </a:extLst>
          </p:cNvPr>
          <p:cNvSpPr txBox="1"/>
          <p:nvPr/>
        </p:nvSpPr>
        <p:spPr>
          <a:xfrm>
            <a:off x="2847165" y="1129595"/>
            <a:ext cx="1168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Sampled 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0A62FE2-226B-C1FB-ABD7-6FBFBD2D33EF}"/>
                  </a:ext>
                </a:extLst>
              </p:cNvPr>
              <p:cNvSpPr txBox="1"/>
              <p:nvPr/>
            </p:nvSpPr>
            <p:spPr>
              <a:xfrm>
                <a:off x="4600790" y="6409870"/>
                <a:ext cx="26453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=20$</m:t>
                    </m:r>
                  </m:oMath>
                </a14:m>
                <a:r>
                  <a:rPr lang="en-US" dirty="0">
                    <a:latin typeface="+mj-lt"/>
                  </a:rPr>
                  <a:t> (average spend)</a:t>
                </a: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0A62FE2-226B-C1FB-ABD7-6FBFBD2D33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0790" y="6409870"/>
                <a:ext cx="2645340" cy="369332"/>
              </a:xfrm>
              <a:prstGeom prst="rect">
                <a:avLst/>
              </a:prstGeom>
              <a:blipFill>
                <a:blip r:embed="rId10"/>
                <a:stretch>
                  <a:fillRect t="-8197" r="-1382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D6D0F6D-C7E6-ED5D-CB56-80DB85E8D037}"/>
                  </a:ext>
                </a:extLst>
              </p:cNvPr>
              <p:cNvSpPr txBox="1"/>
              <p:nvPr/>
            </p:nvSpPr>
            <p:spPr>
              <a:xfrm>
                <a:off x="4449292" y="3376915"/>
                <a:ext cx="26409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=10$</m:t>
                    </m:r>
                  </m:oMath>
                </a14:m>
                <a:r>
                  <a:rPr lang="en-US" dirty="0">
                    <a:latin typeface="+mj-lt"/>
                  </a:rPr>
                  <a:t> (average spend)</a:t>
                </a: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D6D0F6D-C7E6-ED5D-CB56-80DB85E8D0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9292" y="3376915"/>
                <a:ext cx="2640916" cy="369332"/>
              </a:xfrm>
              <a:prstGeom prst="rect">
                <a:avLst/>
              </a:prstGeom>
              <a:blipFill>
                <a:blip r:embed="rId11"/>
                <a:stretch>
                  <a:fillRect t="-9836" r="-1386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70C4046-E45F-47C3-974B-E8C5228A63BE}"/>
                  </a:ext>
                </a:extLst>
              </p:cNvPr>
              <p:cNvSpPr txBox="1"/>
              <p:nvPr/>
            </p:nvSpPr>
            <p:spPr>
              <a:xfrm>
                <a:off x="7618868" y="4654250"/>
                <a:ext cx="3378169" cy="11835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≈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±2</m:t>
                      </m:r>
                      <m:rad>
                        <m:radPr>
                          <m:degHide m:val="on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2400" i="0">
                                  <a:latin typeface="Cambria Math" panose="02040503050406030204" pitchFamily="18" charset="0"/>
                                </a:rPr>
                                <m:t>Var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</m:d>
                            </m:num>
                            <m:den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400" b="0" i="0" smtClean="0">
                                      <a:latin typeface="Cambria Math" panose="02040503050406030204" pitchFamily="18" charset="0"/>
                                    </a:rPr>
                                    <m:t>B</m:t>
                                  </m:r>
                                </m:sub>
                              </m:sSub>
                            </m:den>
                          </m:f>
                        </m:e>
                      </m:rad>
                    </m:oMath>
                  </m:oMathPara>
                </a14:m>
                <a:endParaRPr lang="en-US" sz="2400" dirty="0">
                  <a:latin typeface="+mj-lt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70C4046-E45F-47C3-974B-E8C5228A63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8868" y="4654250"/>
                <a:ext cx="3378169" cy="1183529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E1A75AD9-085F-77D7-0F53-C5EDFB6364F4}"/>
              </a:ext>
            </a:extLst>
          </p:cNvPr>
          <p:cNvSpPr/>
          <p:nvPr/>
        </p:nvSpPr>
        <p:spPr>
          <a:xfrm>
            <a:off x="7763310" y="5008662"/>
            <a:ext cx="408151" cy="653879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7E531AC-72E4-87BB-1A9E-7029D68D1D0E}"/>
              </a:ext>
            </a:extLst>
          </p:cNvPr>
          <p:cNvSpPr txBox="1"/>
          <p:nvPr/>
        </p:nvSpPr>
        <p:spPr>
          <a:xfrm>
            <a:off x="7177558" y="4176498"/>
            <a:ext cx="15796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C00000"/>
                </a:solidFill>
                <a:latin typeface="+mj-lt"/>
              </a:rPr>
              <a:t>population mean</a:t>
            </a: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12ACBEFF-1AD2-76AF-C438-BF11598ADFB9}"/>
              </a:ext>
            </a:extLst>
          </p:cNvPr>
          <p:cNvSpPr/>
          <p:nvPr/>
        </p:nvSpPr>
        <p:spPr>
          <a:xfrm>
            <a:off x="8471174" y="5008663"/>
            <a:ext cx="408151" cy="653879"/>
          </a:xfrm>
          <a:prstGeom prst="round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712887F-93F8-36AF-825A-2647DD803926}"/>
              </a:ext>
            </a:extLst>
          </p:cNvPr>
          <p:cNvSpPr txBox="1"/>
          <p:nvPr/>
        </p:nvSpPr>
        <p:spPr>
          <a:xfrm>
            <a:off x="8093005" y="5991837"/>
            <a:ext cx="11910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1"/>
                </a:solidFill>
                <a:latin typeface="+mj-lt"/>
              </a:rPr>
              <a:t>sample mean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A7B7B4D9-7BAD-2DDA-B6B0-74020A054D85}"/>
              </a:ext>
            </a:extLst>
          </p:cNvPr>
          <p:cNvSpPr/>
          <p:nvPr/>
        </p:nvSpPr>
        <p:spPr>
          <a:xfrm>
            <a:off x="9145199" y="4654250"/>
            <a:ext cx="1796332" cy="1203823"/>
          </a:xfrm>
          <a:prstGeom prst="round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CD8245F-C454-1F7B-3971-75CAABBB1AC5}"/>
              </a:ext>
            </a:extLst>
          </p:cNvPr>
          <p:cNvSpPr txBox="1"/>
          <p:nvPr/>
        </p:nvSpPr>
        <p:spPr>
          <a:xfrm>
            <a:off x="9366315" y="5986146"/>
            <a:ext cx="13444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7030A0"/>
                </a:solidFill>
                <a:latin typeface="+mj-lt"/>
              </a:rPr>
              <a:t>sampling error</a:t>
            </a:r>
          </a:p>
        </p:txBody>
      </p:sp>
    </p:spTree>
    <p:extLst>
      <p:ext uri="{BB962C8B-B14F-4D97-AF65-F5344CB8AC3E}">
        <p14:creationId xmlns:p14="http://schemas.microsoft.com/office/powerpoint/2010/main" val="168280628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00839A-4B6E-971E-2724-8DB255520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Statistics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8EACF2A9-7D64-70A5-EC07-D3D5A51EB8B9}"/>
              </a:ext>
            </a:extLst>
          </p:cNvPr>
          <p:cNvSpPr txBox="1"/>
          <p:nvPr/>
        </p:nvSpPr>
        <p:spPr>
          <a:xfrm>
            <a:off x="-38126" y="6652244"/>
            <a:ext cx="4187906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Image Source: https://www.leadpages.com/blog/ab-testing-split-testing/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CFCC9BD-380B-8FA7-0973-BCC03C312C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6" t="30060" r="56926" b="23706"/>
          <a:stretch/>
        </p:blipFill>
        <p:spPr bwMode="auto">
          <a:xfrm>
            <a:off x="471886" y="2024011"/>
            <a:ext cx="1638706" cy="91828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4" name="Oval 103">
            <a:extLst>
              <a:ext uri="{FF2B5EF4-FFF2-40B4-BE49-F238E27FC236}">
                <a16:creationId xmlns:a16="http://schemas.microsoft.com/office/drawing/2014/main" id="{FD7A86AD-9DAD-B132-2E80-C1B8EC2B70FE}"/>
              </a:ext>
            </a:extLst>
          </p:cNvPr>
          <p:cNvSpPr/>
          <p:nvPr/>
        </p:nvSpPr>
        <p:spPr>
          <a:xfrm>
            <a:off x="1795285" y="1604572"/>
            <a:ext cx="640080" cy="640080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</a:rPr>
              <a:t>A</a:t>
            </a:r>
          </a:p>
        </p:txBody>
      </p:sp>
      <p:cxnSp>
        <p:nvCxnSpPr>
          <p:cNvPr id="1115" name="Straight Arrow Connector 1114">
            <a:extLst>
              <a:ext uri="{FF2B5EF4-FFF2-40B4-BE49-F238E27FC236}">
                <a16:creationId xmlns:a16="http://schemas.microsoft.com/office/drawing/2014/main" id="{43ACAEA0-745D-5703-B2D6-8C896809D3B0}"/>
              </a:ext>
            </a:extLst>
          </p:cNvPr>
          <p:cNvCxnSpPr>
            <a:cxnSpLocks/>
          </p:cNvCxnSpPr>
          <p:nvPr/>
        </p:nvCxnSpPr>
        <p:spPr>
          <a:xfrm>
            <a:off x="4988391" y="6156308"/>
            <a:ext cx="2006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6" name="Straight Arrow Connector 1115">
            <a:extLst>
              <a:ext uri="{FF2B5EF4-FFF2-40B4-BE49-F238E27FC236}">
                <a16:creationId xmlns:a16="http://schemas.microsoft.com/office/drawing/2014/main" id="{AFE73205-8D04-09E6-AB6E-57ACA40308C7}"/>
              </a:ext>
            </a:extLst>
          </p:cNvPr>
          <p:cNvCxnSpPr>
            <a:cxnSpLocks/>
          </p:cNvCxnSpPr>
          <p:nvPr/>
        </p:nvCxnSpPr>
        <p:spPr>
          <a:xfrm rot="16200000">
            <a:off x="4115266" y="5464989"/>
            <a:ext cx="2006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7" name="Rectangle 1116">
            <a:extLst>
              <a:ext uri="{FF2B5EF4-FFF2-40B4-BE49-F238E27FC236}">
                <a16:creationId xmlns:a16="http://schemas.microsoft.com/office/drawing/2014/main" id="{CC0C3762-FC25-83F9-7756-1CE48524C77B}"/>
              </a:ext>
            </a:extLst>
          </p:cNvPr>
          <p:cNvSpPr/>
          <p:nvPr/>
        </p:nvSpPr>
        <p:spPr>
          <a:xfrm>
            <a:off x="5118566" y="5501040"/>
            <a:ext cx="309486" cy="6560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1118" name="Rectangle 1117">
            <a:extLst>
              <a:ext uri="{FF2B5EF4-FFF2-40B4-BE49-F238E27FC236}">
                <a16:creationId xmlns:a16="http://schemas.microsoft.com/office/drawing/2014/main" id="{932158FA-CD7A-33B1-9829-D67BB154EDDD}"/>
              </a:ext>
            </a:extLst>
          </p:cNvPr>
          <p:cNvSpPr/>
          <p:nvPr/>
        </p:nvSpPr>
        <p:spPr>
          <a:xfrm>
            <a:off x="5428052" y="5055260"/>
            <a:ext cx="309486" cy="110180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1119" name="Rectangle 1118">
            <a:extLst>
              <a:ext uri="{FF2B5EF4-FFF2-40B4-BE49-F238E27FC236}">
                <a16:creationId xmlns:a16="http://schemas.microsoft.com/office/drawing/2014/main" id="{94897A34-3F15-0B3B-BE34-3BA2227B0CA3}"/>
              </a:ext>
            </a:extLst>
          </p:cNvPr>
          <p:cNvSpPr/>
          <p:nvPr/>
        </p:nvSpPr>
        <p:spPr>
          <a:xfrm>
            <a:off x="5748330" y="5700593"/>
            <a:ext cx="309486" cy="45647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1120" name="Rectangle 1119">
            <a:extLst>
              <a:ext uri="{FF2B5EF4-FFF2-40B4-BE49-F238E27FC236}">
                <a16:creationId xmlns:a16="http://schemas.microsoft.com/office/drawing/2014/main" id="{61AFDDAC-A7CD-DA68-3039-9498D76C9A15}"/>
              </a:ext>
            </a:extLst>
          </p:cNvPr>
          <p:cNvSpPr/>
          <p:nvPr/>
        </p:nvSpPr>
        <p:spPr>
          <a:xfrm>
            <a:off x="6068608" y="5993353"/>
            <a:ext cx="309486" cy="16371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pic>
        <p:nvPicPr>
          <p:cNvPr id="1121" name="Graphic 1120" descr="Dollar with solid fill">
            <a:extLst>
              <a:ext uri="{FF2B5EF4-FFF2-40B4-BE49-F238E27FC236}">
                <a16:creationId xmlns:a16="http://schemas.microsoft.com/office/drawing/2014/main" id="{E5DF3D32-74B8-1A24-B3DD-88112C967B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55355" y="6186414"/>
            <a:ext cx="309486" cy="309486"/>
          </a:xfrm>
          <a:prstGeom prst="rect">
            <a:avLst/>
          </a:prstGeom>
        </p:spPr>
      </p:pic>
      <p:sp>
        <p:nvSpPr>
          <p:cNvPr id="1122" name="TextBox 1121">
            <a:extLst>
              <a:ext uri="{FF2B5EF4-FFF2-40B4-BE49-F238E27FC236}">
                <a16:creationId xmlns:a16="http://schemas.microsoft.com/office/drawing/2014/main" id="{A6AEC2A8-6904-B86F-FA3D-344B4A893D3F}"/>
              </a:ext>
            </a:extLst>
          </p:cNvPr>
          <p:cNvSpPr txBox="1"/>
          <p:nvPr/>
        </p:nvSpPr>
        <p:spPr>
          <a:xfrm>
            <a:off x="4598667" y="4073974"/>
            <a:ext cx="1297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% of people</a:t>
            </a:r>
          </a:p>
        </p:txBody>
      </p:sp>
      <p:pic>
        <p:nvPicPr>
          <p:cNvPr id="1134" name="Picture 2">
            <a:extLst>
              <a:ext uri="{FF2B5EF4-FFF2-40B4-BE49-F238E27FC236}">
                <a16:creationId xmlns:a16="http://schemas.microsoft.com/office/drawing/2014/main" id="{B3D60234-9A6A-69A1-4C85-9A9D2702C3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37" t="30491" r="2936" b="24686"/>
          <a:stretch/>
        </p:blipFill>
        <p:spPr bwMode="auto">
          <a:xfrm>
            <a:off x="471886" y="4969562"/>
            <a:ext cx="1615716" cy="85304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135" name="Oval 1134">
            <a:extLst>
              <a:ext uri="{FF2B5EF4-FFF2-40B4-BE49-F238E27FC236}">
                <a16:creationId xmlns:a16="http://schemas.microsoft.com/office/drawing/2014/main" id="{F5ECA2AB-FA87-AB3C-4E84-3F1EFB01AD4C}"/>
              </a:ext>
            </a:extLst>
          </p:cNvPr>
          <p:cNvSpPr/>
          <p:nvPr/>
        </p:nvSpPr>
        <p:spPr>
          <a:xfrm>
            <a:off x="1790552" y="4594788"/>
            <a:ext cx="640080" cy="640080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</a:rPr>
              <a:t>B</a:t>
            </a:r>
          </a:p>
        </p:txBody>
      </p:sp>
      <p:cxnSp>
        <p:nvCxnSpPr>
          <p:cNvPr id="1139" name="Straight Arrow Connector 1138">
            <a:extLst>
              <a:ext uri="{FF2B5EF4-FFF2-40B4-BE49-F238E27FC236}">
                <a16:creationId xmlns:a16="http://schemas.microsoft.com/office/drawing/2014/main" id="{EB240DE5-409C-B8AF-6D48-51FC7E3A2115}"/>
              </a:ext>
            </a:extLst>
          </p:cNvPr>
          <p:cNvCxnSpPr>
            <a:cxnSpLocks/>
          </p:cNvCxnSpPr>
          <p:nvPr/>
        </p:nvCxnSpPr>
        <p:spPr>
          <a:xfrm>
            <a:off x="4839016" y="2985923"/>
            <a:ext cx="2006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0" name="Straight Arrow Connector 1139">
            <a:extLst>
              <a:ext uri="{FF2B5EF4-FFF2-40B4-BE49-F238E27FC236}">
                <a16:creationId xmlns:a16="http://schemas.microsoft.com/office/drawing/2014/main" id="{808934D2-2104-0FF0-5485-F27D95765186}"/>
              </a:ext>
            </a:extLst>
          </p:cNvPr>
          <p:cNvCxnSpPr>
            <a:cxnSpLocks/>
          </p:cNvCxnSpPr>
          <p:nvPr/>
        </p:nvCxnSpPr>
        <p:spPr>
          <a:xfrm rot="16200000">
            <a:off x="3965891" y="2294604"/>
            <a:ext cx="2006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1" name="Rectangle 1140">
            <a:extLst>
              <a:ext uri="{FF2B5EF4-FFF2-40B4-BE49-F238E27FC236}">
                <a16:creationId xmlns:a16="http://schemas.microsoft.com/office/drawing/2014/main" id="{42FE65F8-8EA5-5D1C-5228-3C27168FDFCC}"/>
              </a:ext>
            </a:extLst>
          </p:cNvPr>
          <p:cNvSpPr/>
          <p:nvPr/>
        </p:nvSpPr>
        <p:spPr>
          <a:xfrm>
            <a:off x="4969191" y="1682703"/>
            <a:ext cx="309486" cy="13039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1142" name="Rectangle 1141">
            <a:extLst>
              <a:ext uri="{FF2B5EF4-FFF2-40B4-BE49-F238E27FC236}">
                <a16:creationId xmlns:a16="http://schemas.microsoft.com/office/drawing/2014/main" id="{9DC8C43A-2133-337F-88AB-FAD8B89A0B24}"/>
              </a:ext>
            </a:extLst>
          </p:cNvPr>
          <p:cNvSpPr/>
          <p:nvPr/>
        </p:nvSpPr>
        <p:spPr>
          <a:xfrm>
            <a:off x="5278677" y="2331661"/>
            <a:ext cx="309486" cy="65501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1143" name="Rectangle 1142">
            <a:extLst>
              <a:ext uri="{FF2B5EF4-FFF2-40B4-BE49-F238E27FC236}">
                <a16:creationId xmlns:a16="http://schemas.microsoft.com/office/drawing/2014/main" id="{35E5D109-9DF0-4C0C-1EF4-D81DC4F78AAE}"/>
              </a:ext>
            </a:extLst>
          </p:cNvPr>
          <p:cNvSpPr/>
          <p:nvPr/>
        </p:nvSpPr>
        <p:spPr>
          <a:xfrm>
            <a:off x="5598955" y="2677890"/>
            <a:ext cx="309486" cy="308789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1144" name="Rectangle 1143">
            <a:extLst>
              <a:ext uri="{FF2B5EF4-FFF2-40B4-BE49-F238E27FC236}">
                <a16:creationId xmlns:a16="http://schemas.microsoft.com/office/drawing/2014/main" id="{3531C893-A6AA-E51E-CB7F-C92A5CA3BBED}"/>
              </a:ext>
            </a:extLst>
          </p:cNvPr>
          <p:cNvSpPr/>
          <p:nvPr/>
        </p:nvSpPr>
        <p:spPr>
          <a:xfrm>
            <a:off x="5919233" y="2904694"/>
            <a:ext cx="309486" cy="8198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pic>
        <p:nvPicPr>
          <p:cNvPr id="1150" name="Graphic 1149" descr="Dollar with solid fill">
            <a:extLst>
              <a:ext uri="{FF2B5EF4-FFF2-40B4-BE49-F238E27FC236}">
                <a16:creationId xmlns:a16="http://schemas.microsoft.com/office/drawing/2014/main" id="{FBB13C45-590A-840D-E8F5-351EB5CF68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05980" y="3016029"/>
            <a:ext cx="309486" cy="309486"/>
          </a:xfrm>
          <a:prstGeom prst="rect">
            <a:avLst/>
          </a:prstGeom>
        </p:spPr>
      </p:pic>
      <p:sp>
        <p:nvSpPr>
          <p:cNvPr id="1158" name="TextBox 1157">
            <a:extLst>
              <a:ext uri="{FF2B5EF4-FFF2-40B4-BE49-F238E27FC236}">
                <a16:creationId xmlns:a16="http://schemas.microsoft.com/office/drawing/2014/main" id="{229B1505-46FF-BD43-647B-D97C3104BD8D}"/>
              </a:ext>
            </a:extLst>
          </p:cNvPr>
          <p:cNvSpPr txBox="1"/>
          <p:nvPr/>
        </p:nvSpPr>
        <p:spPr>
          <a:xfrm>
            <a:off x="4449292" y="903589"/>
            <a:ext cx="1297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% of people</a:t>
            </a:r>
          </a:p>
        </p:txBody>
      </p:sp>
      <p:sp>
        <p:nvSpPr>
          <p:cNvPr id="1068" name="Freeform: Shape 1067">
            <a:extLst>
              <a:ext uri="{FF2B5EF4-FFF2-40B4-BE49-F238E27FC236}">
                <a16:creationId xmlns:a16="http://schemas.microsoft.com/office/drawing/2014/main" id="{29DF647C-3E74-D1FD-E85C-D563812FCB88}"/>
              </a:ext>
            </a:extLst>
          </p:cNvPr>
          <p:cNvSpPr/>
          <p:nvPr/>
        </p:nvSpPr>
        <p:spPr>
          <a:xfrm>
            <a:off x="2260433" y="1426633"/>
            <a:ext cx="2619052" cy="2161173"/>
          </a:xfrm>
          <a:custGeom>
            <a:avLst/>
            <a:gdLst>
              <a:gd name="connsiteX0" fmla="*/ 958756 w 2619052"/>
              <a:gd name="connsiteY0" fmla="*/ 57701 h 2161173"/>
              <a:gd name="connsiteX1" fmla="*/ 282351 w 2619052"/>
              <a:gd name="connsiteY1" fmla="*/ 126594 h 2161173"/>
              <a:gd name="connsiteX2" fmla="*/ 219720 w 2619052"/>
              <a:gd name="connsiteY2" fmla="*/ 765422 h 2161173"/>
              <a:gd name="connsiteX3" fmla="*/ 515 w 2619052"/>
              <a:gd name="connsiteY3" fmla="*/ 1410512 h 2161173"/>
              <a:gd name="connsiteX4" fmla="*/ 288614 w 2619052"/>
              <a:gd name="connsiteY4" fmla="*/ 2155811 h 2161173"/>
              <a:gd name="connsiteX5" fmla="*/ 1184225 w 2619052"/>
              <a:gd name="connsiteY5" fmla="*/ 1761241 h 2161173"/>
              <a:gd name="connsiteX6" fmla="*/ 1829315 w 2619052"/>
              <a:gd name="connsiteY6" fmla="*/ 2068129 h 2161173"/>
              <a:gd name="connsiteX7" fmla="*/ 2530772 w 2619052"/>
              <a:gd name="connsiteY7" fmla="*/ 1379197 h 2161173"/>
              <a:gd name="connsiteX8" fmla="*/ 2612192 w 2619052"/>
              <a:gd name="connsiteY8" fmla="*/ 1028468 h 2161173"/>
              <a:gd name="connsiteX9" fmla="*/ 2562088 w 2619052"/>
              <a:gd name="connsiteY9" fmla="*/ 696529 h 2161173"/>
              <a:gd name="connsiteX10" fmla="*/ 2336619 w 2619052"/>
              <a:gd name="connsiteY10" fmla="*/ 402167 h 2161173"/>
              <a:gd name="connsiteX11" fmla="*/ 2054783 w 2619052"/>
              <a:gd name="connsiteY11" fmla="*/ 13860 h 2161173"/>
              <a:gd name="connsiteX12" fmla="*/ 1697792 w 2619052"/>
              <a:gd name="connsiteY12" fmla="*/ 82753 h 2161173"/>
              <a:gd name="connsiteX13" fmla="*/ 958756 w 2619052"/>
              <a:gd name="connsiteY13" fmla="*/ 57701 h 2161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19052" h="2161173">
                <a:moveTo>
                  <a:pt x="958756" y="57701"/>
                </a:moveTo>
                <a:cubicBezTo>
                  <a:pt x="722849" y="65008"/>
                  <a:pt x="405524" y="8641"/>
                  <a:pt x="282351" y="126594"/>
                </a:cubicBezTo>
                <a:cubicBezTo>
                  <a:pt x="159178" y="244547"/>
                  <a:pt x="266693" y="551436"/>
                  <a:pt x="219720" y="765422"/>
                </a:cubicBezTo>
                <a:cubicBezTo>
                  <a:pt x="172747" y="979408"/>
                  <a:pt x="-10967" y="1178781"/>
                  <a:pt x="515" y="1410512"/>
                </a:cubicBezTo>
                <a:cubicBezTo>
                  <a:pt x="11997" y="1642244"/>
                  <a:pt x="91329" y="2097356"/>
                  <a:pt x="288614" y="2155811"/>
                </a:cubicBezTo>
                <a:cubicBezTo>
                  <a:pt x="485899" y="2214266"/>
                  <a:pt x="927442" y="1775855"/>
                  <a:pt x="1184225" y="1761241"/>
                </a:cubicBezTo>
                <a:cubicBezTo>
                  <a:pt x="1441008" y="1746627"/>
                  <a:pt x="1604891" y="2131803"/>
                  <a:pt x="1829315" y="2068129"/>
                </a:cubicBezTo>
                <a:cubicBezTo>
                  <a:pt x="2053739" y="2004455"/>
                  <a:pt x="2400293" y="1552474"/>
                  <a:pt x="2530772" y="1379197"/>
                </a:cubicBezTo>
                <a:cubicBezTo>
                  <a:pt x="2661252" y="1205920"/>
                  <a:pt x="2606973" y="1142246"/>
                  <a:pt x="2612192" y="1028468"/>
                </a:cubicBezTo>
                <a:cubicBezTo>
                  <a:pt x="2617411" y="914690"/>
                  <a:pt x="2608017" y="800912"/>
                  <a:pt x="2562088" y="696529"/>
                </a:cubicBezTo>
                <a:cubicBezTo>
                  <a:pt x="2516159" y="592146"/>
                  <a:pt x="2421170" y="515945"/>
                  <a:pt x="2336619" y="402167"/>
                </a:cubicBezTo>
                <a:cubicBezTo>
                  <a:pt x="2252068" y="288389"/>
                  <a:pt x="2161254" y="67096"/>
                  <a:pt x="2054783" y="13860"/>
                </a:cubicBezTo>
                <a:cubicBezTo>
                  <a:pt x="1948312" y="-39376"/>
                  <a:pt x="1877332" y="77534"/>
                  <a:pt x="1697792" y="82753"/>
                </a:cubicBezTo>
                <a:cubicBezTo>
                  <a:pt x="1518252" y="87972"/>
                  <a:pt x="1194663" y="50394"/>
                  <a:pt x="958756" y="57701"/>
                </a:cubicBezTo>
                <a:close/>
              </a:path>
            </a:pathLst>
          </a:cu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29AFB76C-C9D2-5CE3-BD36-90C8F14282AE}"/>
              </a:ext>
            </a:extLst>
          </p:cNvPr>
          <p:cNvSpPr/>
          <p:nvPr/>
        </p:nvSpPr>
        <p:spPr>
          <a:xfrm>
            <a:off x="2153442" y="4726690"/>
            <a:ext cx="2899264" cy="2016102"/>
          </a:xfrm>
          <a:custGeom>
            <a:avLst/>
            <a:gdLst>
              <a:gd name="connsiteX0" fmla="*/ 1593273 w 2899264"/>
              <a:gd name="connsiteY0" fmla="*/ 293 h 2016102"/>
              <a:gd name="connsiteX1" fmla="*/ 388280 w 2899264"/>
              <a:gd name="connsiteY1" fmla="*/ 197896 h 2016102"/>
              <a:gd name="connsiteX2" fmla="*/ 287541 w 2899264"/>
              <a:gd name="connsiteY2" fmla="*/ 697717 h 2016102"/>
              <a:gd name="connsiteX3" fmla="*/ 51192 w 2899264"/>
              <a:gd name="connsiteY3" fmla="*/ 751961 h 2016102"/>
              <a:gd name="connsiteX4" fmla="*/ 35694 w 2899264"/>
              <a:gd name="connsiteY4" fmla="*/ 1337022 h 2016102"/>
              <a:gd name="connsiteX5" fmla="*/ 454148 w 2899264"/>
              <a:gd name="connsiteY5" fmla="*/ 1499754 h 2016102"/>
              <a:gd name="connsiteX6" fmla="*/ 585883 w 2899264"/>
              <a:gd name="connsiteY6" fmla="*/ 1747727 h 2016102"/>
              <a:gd name="connsiteX7" fmla="*/ 1279433 w 2899264"/>
              <a:gd name="connsiteY7" fmla="*/ 1999574 h 2016102"/>
              <a:gd name="connsiteX8" fmla="*/ 2151212 w 2899264"/>
              <a:gd name="connsiteY8" fmla="*/ 1964703 h 2016102"/>
              <a:gd name="connsiteX9" fmla="*/ 2519297 w 2899264"/>
              <a:gd name="connsiteY9" fmla="*/ 1743852 h 2016102"/>
              <a:gd name="connsiteX10" fmla="*/ 2802141 w 2899264"/>
              <a:gd name="connsiteY10" fmla="*/ 1646988 h 2016102"/>
              <a:gd name="connsiteX11" fmla="*/ 2813765 w 2899264"/>
              <a:gd name="connsiteY11" fmla="*/ 1278903 h 2016102"/>
              <a:gd name="connsiteX12" fmla="*/ 2856385 w 2899264"/>
              <a:gd name="connsiteY12" fmla="*/ 1197537 h 2016102"/>
              <a:gd name="connsiteX13" fmla="*/ 2887382 w 2899264"/>
              <a:gd name="connsiteY13" fmla="*/ 903069 h 2016102"/>
              <a:gd name="connsiteX14" fmla="*/ 2643283 w 2899264"/>
              <a:gd name="connsiteY14" fmla="*/ 527235 h 2016102"/>
              <a:gd name="connsiteX15" fmla="*/ 2372063 w 2899264"/>
              <a:gd name="connsiteY15" fmla="*/ 163025 h 2016102"/>
              <a:gd name="connsiteX16" fmla="*/ 1593273 w 2899264"/>
              <a:gd name="connsiteY16" fmla="*/ 293 h 2016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899264" h="2016102">
                <a:moveTo>
                  <a:pt x="1593273" y="293"/>
                </a:moveTo>
                <a:cubicBezTo>
                  <a:pt x="1262643" y="6105"/>
                  <a:pt x="605902" y="81659"/>
                  <a:pt x="388280" y="197896"/>
                </a:cubicBezTo>
                <a:cubicBezTo>
                  <a:pt x="170658" y="314133"/>
                  <a:pt x="343722" y="605373"/>
                  <a:pt x="287541" y="697717"/>
                </a:cubicBezTo>
                <a:cubicBezTo>
                  <a:pt x="231360" y="790061"/>
                  <a:pt x="93166" y="645410"/>
                  <a:pt x="51192" y="751961"/>
                </a:cubicBezTo>
                <a:cubicBezTo>
                  <a:pt x="9217" y="858512"/>
                  <a:pt x="-31465" y="1212390"/>
                  <a:pt x="35694" y="1337022"/>
                </a:cubicBezTo>
                <a:cubicBezTo>
                  <a:pt x="102853" y="1461654"/>
                  <a:pt x="362450" y="1431303"/>
                  <a:pt x="454148" y="1499754"/>
                </a:cubicBezTo>
                <a:cubicBezTo>
                  <a:pt x="545846" y="1568205"/>
                  <a:pt x="448335" y="1664424"/>
                  <a:pt x="585883" y="1747727"/>
                </a:cubicBezTo>
                <a:cubicBezTo>
                  <a:pt x="723431" y="1831030"/>
                  <a:pt x="1018545" y="1963411"/>
                  <a:pt x="1279433" y="1999574"/>
                </a:cubicBezTo>
                <a:cubicBezTo>
                  <a:pt x="1540321" y="2035737"/>
                  <a:pt x="1944568" y="2007323"/>
                  <a:pt x="2151212" y="1964703"/>
                </a:cubicBezTo>
                <a:cubicBezTo>
                  <a:pt x="2357856" y="1922083"/>
                  <a:pt x="2410809" y="1796804"/>
                  <a:pt x="2519297" y="1743852"/>
                </a:cubicBezTo>
                <a:cubicBezTo>
                  <a:pt x="2627785" y="1690900"/>
                  <a:pt x="2753063" y="1724479"/>
                  <a:pt x="2802141" y="1646988"/>
                </a:cubicBezTo>
                <a:cubicBezTo>
                  <a:pt x="2851219" y="1569497"/>
                  <a:pt x="2804724" y="1353811"/>
                  <a:pt x="2813765" y="1278903"/>
                </a:cubicBezTo>
                <a:cubicBezTo>
                  <a:pt x="2822806" y="1203995"/>
                  <a:pt x="2844115" y="1260176"/>
                  <a:pt x="2856385" y="1197537"/>
                </a:cubicBezTo>
                <a:cubicBezTo>
                  <a:pt x="2868655" y="1134898"/>
                  <a:pt x="2922899" y="1014786"/>
                  <a:pt x="2887382" y="903069"/>
                </a:cubicBezTo>
                <a:cubicBezTo>
                  <a:pt x="2851865" y="791352"/>
                  <a:pt x="2729169" y="650576"/>
                  <a:pt x="2643283" y="527235"/>
                </a:cubicBezTo>
                <a:cubicBezTo>
                  <a:pt x="2557397" y="403894"/>
                  <a:pt x="2545773" y="250203"/>
                  <a:pt x="2372063" y="163025"/>
                </a:cubicBezTo>
                <a:cubicBezTo>
                  <a:pt x="2198353" y="75847"/>
                  <a:pt x="1923903" y="-5519"/>
                  <a:pt x="1593273" y="293"/>
                </a:cubicBezTo>
                <a:close/>
              </a:path>
            </a:pathLst>
          </a:cu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C30AB52-0F74-3CFB-521E-C956FA31FED1}"/>
              </a:ext>
            </a:extLst>
          </p:cNvPr>
          <p:cNvSpPr txBox="1"/>
          <p:nvPr/>
        </p:nvSpPr>
        <p:spPr>
          <a:xfrm>
            <a:off x="7973949" y="689716"/>
            <a:ext cx="31448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+mj-lt"/>
              </a:rPr>
              <a:t>with probability 95%</a:t>
            </a:r>
          </a:p>
        </p:txBody>
      </p:sp>
      <p:pic>
        <p:nvPicPr>
          <p:cNvPr id="12" name="Picture 11" descr="A picture containing text, posing, chessman&#10;&#10;Description automatically generated">
            <a:extLst>
              <a:ext uri="{FF2B5EF4-FFF2-40B4-BE49-F238E27FC236}">
                <a16:creationId xmlns:a16="http://schemas.microsoft.com/office/drawing/2014/main" id="{7EF9DE69-4436-84DF-C64D-5D24876FB3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3259" y="4889555"/>
            <a:ext cx="2640702" cy="1781712"/>
          </a:xfrm>
          <a:prstGeom prst="rect">
            <a:avLst/>
          </a:prstGeom>
        </p:spPr>
      </p:pic>
      <p:pic>
        <p:nvPicPr>
          <p:cNvPr id="17" name="Picture 16" descr="A picture containing text&#10;&#10;Description automatically generated">
            <a:extLst>
              <a:ext uri="{FF2B5EF4-FFF2-40B4-BE49-F238E27FC236}">
                <a16:creationId xmlns:a16="http://schemas.microsoft.com/office/drawing/2014/main" id="{52B88338-907C-F0D9-7301-B97CE3B8B7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6125" y="1654469"/>
            <a:ext cx="2460591" cy="161268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F9EEE3C-0426-39B8-4298-C66EC84F1992}"/>
              </a:ext>
            </a:extLst>
          </p:cNvPr>
          <p:cNvSpPr txBox="1"/>
          <p:nvPr/>
        </p:nvSpPr>
        <p:spPr>
          <a:xfrm>
            <a:off x="2689817" y="4417442"/>
            <a:ext cx="1162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Sampled B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F59BD83-D593-E269-7EA7-5EBAC8751378}"/>
                  </a:ext>
                </a:extLst>
              </p:cNvPr>
              <p:cNvSpPr txBox="1"/>
              <p:nvPr/>
            </p:nvSpPr>
            <p:spPr>
              <a:xfrm>
                <a:off x="5282034" y="1655992"/>
                <a:ext cx="72635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∣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>
                  <a:latin typeface="+mj-lt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F59BD83-D593-E269-7EA7-5EBAC87513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2034" y="1655992"/>
                <a:ext cx="726353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690D098-C402-A3D6-5750-DC69402F21AB}"/>
                  </a:ext>
                </a:extLst>
              </p:cNvPr>
              <p:cNvSpPr txBox="1"/>
              <p:nvPr/>
            </p:nvSpPr>
            <p:spPr>
              <a:xfrm>
                <a:off x="5286028" y="4638490"/>
                <a:ext cx="7367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∣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dirty="0">
                  <a:latin typeface="+mj-lt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690D098-C402-A3D6-5750-DC69402F21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6028" y="4638490"/>
                <a:ext cx="736740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F724B7EE-EF09-C52D-9C58-CA12C958054D}"/>
              </a:ext>
            </a:extLst>
          </p:cNvPr>
          <p:cNvSpPr txBox="1"/>
          <p:nvPr/>
        </p:nvSpPr>
        <p:spPr>
          <a:xfrm>
            <a:off x="2847165" y="1129595"/>
            <a:ext cx="1168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Sampled 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5D3DC8A-C898-9374-BC3E-7B1C0C03D987}"/>
                  </a:ext>
                </a:extLst>
              </p:cNvPr>
              <p:cNvSpPr txBox="1"/>
              <p:nvPr/>
            </p:nvSpPr>
            <p:spPr>
              <a:xfrm>
                <a:off x="4600790" y="6409870"/>
                <a:ext cx="26453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=20$</m:t>
                    </m:r>
                  </m:oMath>
                </a14:m>
                <a:r>
                  <a:rPr lang="en-US" dirty="0">
                    <a:latin typeface="+mj-lt"/>
                  </a:rPr>
                  <a:t> (average spend)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5D3DC8A-C898-9374-BC3E-7B1C0C03D9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0790" y="6409870"/>
                <a:ext cx="2645340" cy="369332"/>
              </a:xfrm>
              <a:prstGeom prst="rect">
                <a:avLst/>
              </a:prstGeom>
              <a:blipFill>
                <a:blip r:embed="rId9"/>
                <a:stretch>
                  <a:fillRect t="-8197" r="-1382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1B65BA5-3D49-2EDD-375B-1DC620EED16A}"/>
                  </a:ext>
                </a:extLst>
              </p:cNvPr>
              <p:cNvSpPr txBox="1"/>
              <p:nvPr/>
            </p:nvSpPr>
            <p:spPr>
              <a:xfrm>
                <a:off x="4449292" y="3376915"/>
                <a:ext cx="26409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=10$</m:t>
                    </m:r>
                  </m:oMath>
                </a14:m>
                <a:r>
                  <a:rPr lang="en-US" dirty="0">
                    <a:latin typeface="+mj-lt"/>
                  </a:rPr>
                  <a:t> (average spend)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1B65BA5-3D49-2EDD-375B-1DC620EED1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9292" y="3376915"/>
                <a:ext cx="2640916" cy="369332"/>
              </a:xfrm>
              <a:prstGeom prst="rect">
                <a:avLst/>
              </a:prstGeom>
              <a:blipFill>
                <a:blip r:embed="rId10"/>
                <a:stretch>
                  <a:fillRect t="-9836" r="-1386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9786EEF-2505-754B-3623-97FE0A739E66}"/>
                  </a:ext>
                </a:extLst>
              </p:cNvPr>
              <p:cNvSpPr txBox="1"/>
              <p:nvPr/>
            </p:nvSpPr>
            <p:spPr>
              <a:xfrm>
                <a:off x="6818405" y="3667872"/>
                <a:ext cx="5439951" cy="10016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≈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</m:acc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</m:acc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±2</m:t>
                      </m:r>
                      <m:rad>
                        <m:radPr>
                          <m:degHide m:val="on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2000" i="0">
                                  <a:latin typeface="Cambria Math" panose="02040503050406030204" pitchFamily="18" charset="0"/>
                                </a:rPr>
                                <m:t>Var</m:t>
                              </m:r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</m:d>
                            </m:num>
                            <m:den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000" b="0" i="0" smtClean="0">
                                      <a:latin typeface="Cambria Math" panose="02040503050406030204" pitchFamily="18" charset="0"/>
                                    </a:rPr>
                                    <m:t>A</m:t>
                                  </m:r>
                                </m:sub>
                              </m:sSub>
                            </m:den>
                          </m:f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Var</m:t>
                              </m:r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</m:d>
                            </m:num>
                            <m:den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000" b="0" i="0" smtClean="0">
                                      <a:latin typeface="Cambria Math" panose="02040503050406030204" pitchFamily="18" charset="0"/>
                                    </a:rPr>
                                    <m:t>B</m:t>
                                  </m:r>
                                </m:sub>
                              </m:sSub>
                            </m:den>
                          </m:f>
                        </m:e>
                      </m:rad>
                    </m:oMath>
                  </m:oMathPara>
                </a14:m>
                <a:endParaRPr lang="en-US" sz="2000" dirty="0">
                  <a:latin typeface="+mj-lt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9786EEF-2505-754B-3623-97FE0A739E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8405" y="3667872"/>
                <a:ext cx="5439951" cy="100168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77A7FD60-02FA-A294-431C-F4736A83BB15}"/>
              </a:ext>
            </a:extLst>
          </p:cNvPr>
          <p:cNvSpPr/>
          <p:nvPr/>
        </p:nvSpPr>
        <p:spPr>
          <a:xfrm>
            <a:off x="6899225" y="3954219"/>
            <a:ext cx="993902" cy="653879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1D96831-21D4-F8EF-BAEA-D606338206AF}"/>
              </a:ext>
            </a:extLst>
          </p:cNvPr>
          <p:cNvSpPr txBox="1"/>
          <p:nvPr/>
        </p:nvSpPr>
        <p:spPr>
          <a:xfrm>
            <a:off x="6584579" y="4744191"/>
            <a:ext cx="15796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C00000"/>
                </a:solidFill>
                <a:latin typeface="+mj-lt"/>
              </a:rPr>
              <a:t>population effect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6BF1D565-00B2-2368-98F2-E0AFD2F54836}"/>
              </a:ext>
            </a:extLst>
          </p:cNvPr>
          <p:cNvSpPr/>
          <p:nvPr/>
        </p:nvSpPr>
        <p:spPr>
          <a:xfrm>
            <a:off x="8234962" y="3954218"/>
            <a:ext cx="909038" cy="653879"/>
          </a:xfrm>
          <a:prstGeom prst="round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FE62B0A-CE26-9B37-3A11-466DC3BC9707}"/>
              </a:ext>
            </a:extLst>
          </p:cNvPr>
          <p:cNvSpPr txBox="1"/>
          <p:nvPr/>
        </p:nvSpPr>
        <p:spPr>
          <a:xfrm>
            <a:off x="8118004" y="4748229"/>
            <a:ext cx="11910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1"/>
                </a:solidFill>
                <a:latin typeface="+mj-lt"/>
              </a:rPr>
              <a:t>sample effect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46311980-73A6-ADB4-1BA5-D9D593974E8B}"/>
              </a:ext>
            </a:extLst>
          </p:cNvPr>
          <p:cNvSpPr/>
          <p:nvPr/>
        </p:nvSpPr>
        <p:spPr>
          <a:xfrm>
            <a:off x="9379212" y="3587806"/>
            <a:ext cx="2739720" cy="1203823"/>
          </a:xfrm>
          <a:prstGeom prst="round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633D27D-1350-73F0-54DF-006F91B8FE39}"/>
              </a:ext>
            </a:extLst>
          </p:cNvPr>
          <p:cNvSpPr txBox="1"/>
          <p:nvPr/>
        </p:nvSpPr>
        <p:spPr>
          <a:xfrm>
            <a:off x="10129342" y="4775165"/>
            <a:ext cx="13444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7030A0"/>
                </a:solidFill>
                <a:latin typeface="+mj-lt"/>
              </a:rPr>
              <a:t>sampling error</a:t>
            </a:r>
          </a:p>
        </p:txBody>
      </p:sp>
    </p:spTree>
    <p:extLst>
      <p:ext uri="{BB962C8B-B14F-4D97-AF65-F5344CB8AC3E}">
        <p14:creationId xmlns:p14="http://schemas.microsoft.com/office/powerpoint/2010/main" val="227201191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7244C3-A4B2-84F4-5F04-84287FEC7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formally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0CCDC70-56C5-ADEF-526D-E258BBB0D1F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spcAft>
                    <a:spcPts val="1200"/>
                  </a:spcAft>
                  <a:buNone/>
                </a:pPr>
                <a:r>
                  <a:rPr lang="en-US" dirty="0"/>
                  <a:t>Under mild regularity conditions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rad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0,1</m:t>
                              </m:r>
                            </m:e>
                          </m:d>
                        </m:sub>
                      </m:sSub>
                      <m:limUpp>
                        <m:limUppPr>
                          <m:ctrlPr>
                            <a:rPr lang="el-GR" b="0" i="1" smtClean="0">
                              <a:latin typeface="Cambria Math" panose="02040503050406030204" pitchFamily="18" charset="0"/>
                            </a:rPr>
                          </m:ctrlPr>
                        </m:limUp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~</m:t>
                          </m:r>
                        </m:e>
                        <m:lim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a</m:t>
                          </m:r>
                        </m:lim>
                      </m:limUp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spcAft>
                    <a:spcPts val="1200"/>
                  </a:spcAft>
                  <a:buNone/>
                </a:pPr>
                <a:r>
                  <a:rPr lang="en-US" dirty="0"/>
                  <a:t>where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V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ar</m:t>
                                    </m:r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</m:e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𝐷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=0</m:t>
                                        </m:r>
                                      </m:e>
                                    </m:d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𝐷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=0</m:t>
                                        </m:r>
                                      </m:e>
                                    </m:d>
                                  </m:den>
                                </m:f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V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ar</m:t>
                                    </m:r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</m:e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𝐷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=1</m:t>
                                        </m:r>
                                      </m:e>
                                    </m:d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𝐷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=1</m:t>
                                        </m:r>
                                      </m:e>
                                    </m:d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spcAft>
                    <a:spcPts val="1200"/>
                  </a:spcAft>
                  <a:buNone/>
                </a:pPr>
                <a:r>
                  <a:rPr lang="en-US" dirty="0"/>
                  <a:t>Hence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rad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</m:ac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</m:d>
                      <m:limUpp>
                        <m:limUppPr>
                          <m:ctrlPr>
                            <a:rPr lang="el-GR" b="0" i="1" smtClean="0">
                              <a:latin typeface="Cambria Math" panose="02040503050406030204" pitchFamily="18" charset="0"/>
                            </a:rPr>
                          </m:ctrlPr>
                        </m:limUp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~</m:t>
                          </m:r>
                        </m:e>
                        <m:lim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a</m:t>
                          </m:r>
                        </m:lim>
                      </m:limUp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0, 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0CCDC70-56C5-ADEF-526D-E258BBB0D1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2"/>
                <a:stretch>
                  <a:fillRect l="-1043" t="-28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363A8035-91A3-F64F-02B6-2D7E8C1103B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30244" y="87435"/>
                <a:ext cx="4646024" cy="1767842"/>
              </a:xfrm>
              <a:prstGeom prst="round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>
                <a:normAutofit fontScale="925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Aft>
                    <a:spcPts val="1200"/>
                  </a:spcAft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𝑋</m:t>
                    </m:r>
                    <m:limUpp>
                      <m:limUppPr>
                        <m:ctrlPr>
                          <a:rPr lang="el-GR" sz="2400" b="0" i="1" smtClean="0">
                            <a:latin typeface="Cambria Math" panose="02040503050406030204" pitchFamily="18" charset="0"/>
                          </a:rPr>
                        </m:ctrlPr>
                      </m:limUp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~</m:t>
                        </m:r>
                      </m:e>
                      <m:lim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a</m:t>
                        </m:r>
                      </m:lim>
                    </m:limUp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sz="2400" dirty="0"/>
                  <a:t> means that as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en-US" sz="2400" dirty="0"/>
                  <a:t>:</a:t>
                </a:r>
              </a:p>
              <a:p>
                <a:pPr marL="0" indent="0">
                  <a:spcAft>
                    <a:spcPts val="1200"/>
                  </a:spcAft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sup</m:t>
                              </m:r>
                            </m:e>
                            <m:li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ℛ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</m:d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</m:d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≈0</m:t>
                          </m:r>
                        </m:e>
                      </m:func>
                    </m:oMath>
                  </m:oMathPara>
                </a14:m>
                <a:endParaRPr lang="en-US" sz="2400" dirty="0"/>
              </a:p>
              <a:p>
                <a:pPr marL="0" indent="0">
                  <a:spcAft>
                    <a:spcPts val="1200"/>
                  </a:spcAft>
                  <a:buNone/>
                </a:pPr>
                <a:r>
                  <a:rPr lang="en-US" sz="2400" dirty="0"/>
                  <a:t>where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ℛ</m:t>
                    </m:r>
                  </m:oMath>
                </a14:m>
                <a:r>
                  <a:rPr lang="en-US" sz="2400" dirty="0"/>
                  <a:t> set of all hyper-rectangles</a:t>
                </a:r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363A8035-91A3-F64F-02B6-2D7E8C1103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0244" y="87435"/>
                <a:ext cx="4646024" cy="1767842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05499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C069F-4663-13F5-1C46-89B218D7AB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Proof Sketch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A775609-0F18-8C1B-E576-5C43B2ECF66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42365" y="1825625"/>
                <a:ext cx="10811435" cy="4763434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spcAft>
                    <a:spcPts val="1200"/>
                  </a:spcAft>
                  <a:buNone/>
                </a:pPr>
                <a:r>
                  <a:rPr lang="en-US" sz="2400" dirty="0"/>
                  <a:t>Trivially we can write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</m:d>
                          </m:sup>
                        </m:sSup>
                      </m:e>
                    </m:d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d>
                              <m:d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</m:d>
                          </m:e>
                        </m:d>
                      </m:num>
                      <m:den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d>
                              <m:d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</m:d>
                          </m:e>
                        </m:d>
                      </m:den>
                    </m:f>
                  </m:oMath>
                </a14:m>
                <a:endParaRPr lang="en-US" sz="2400" dirty="0"/>
              </a:p>
              <a:p>
                <a:pPr marL="0" indent="0"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sz="2400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 dirty="0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 1</m:t>
                              </m:r>
                              <m:d>
                                <m:dPr>
                                  <m:ctrlP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</m:d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d>
                                <m:dPr>
                                  <m:ctrlP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</m:d>
                            </m:e>
                          </m:d>
                        </m:den>
                      </m:f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400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b="0" i="1" dirty="0" smtClean="0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sz="2400" b="0" i="1" dirty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400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e>
                                      </m:d>
                                    </m:sup>
                                  </m:sSup>
                                  <m: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2400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2400" b="0" i="1" dirty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en-US" sz="2400" b="0" i="1" dirty="0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2400" b="0" i="1" dirty="0" smtClean="0">
                                                  <a:latin typeface="Cambria Math" panose="02040503050406030204" pitchFamily="18" charset="0"/>
                                                </a:rPr>
                                                <m:t>𝑑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</m:e>
                                  </m:d>
                                </m:e>
                              </m:d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 1</m:t>
                              </m:r>
                              <m:d>
                                <m:dPr>
                                  <m:ctrlP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</m:d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[1</m:t>
                          </m:r>
                          <m:d>
                            <m:dPr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</m:d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]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  <a:p>
                <a:pPr marL="0" indent="0">
                  <a:spcAft>
                    <a:spcPts val="1200"/>
                  </a:spcAft>
                  <a:buNone/>
                </a:pPr>
                <a:r>
                  <a:rPr lang="en-US" sz="2400" dirty="0"/>
                  <a:t>By Law of Large Numbers (LLN)</a:t>
                </a:r>
              </a:p>
              <a:p>
                <a:pPr marL="0" indent="0"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400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b="0" i="1" dirty="0" smtClean="0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sz="2400" b="0" i="1" dirty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400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e>
                                      </m:d>
                                    </m:sup>
                                  </m:sSup>
                                  <m: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2400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2400" b="0" i="1" dirty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en-US" sz="2400" b="0" i="1" dirty="0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2400" b="0" i="1" dirty="0" smtClean="0">
                                                  <a:latin typeface="Cambria Math" panose="02040503050406030204" pitchFamily="18" charset="0"/>
                                                </a:rPr>
                                                <m:t>𝑑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</m:e>
                                  </m:d>
                                </m:e>
                              </m:d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 1</m:t>
                              </m:r>
                              <m:d>
                                <m:dPr>
                                  <m:ctrlP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</m:d>
                            </m:e>
                          </m:d>
                        </m:num>
                        <m:den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  <a:p>
                <a:pPr marL="0" indent="0">
                  <a:spcAft>
                    <a:spcPts val="1200"/>
                  </a:spcAft>
                  <a:buNone/>
                </a:pPr>
                <a:r>
                  <a:rPr lang="en-US" sz="2400" dirty="0"/>
                  <a:t>Difference is average of the </a:t>
                </a:r>
                <a:r>
                  <a:rPr lang="en-US" sz="2400" dirty="0" err="1"/>
                  <a:t>i.i.d.</a:t>
                </a:r>
                <a:r>
                  <a:rPr lang="en-US" sz="2400" dirty="0"/>
                  <a:t> mean zero </a:t>
                </a:r>
                <a:r>
                  <a:rPr lang="en-US" sz="2400" dirty="0" err="1"/>
                  <a:t>r.v.s</a:t>
                </a:r>
                <a:r>
                  <a:rPr lang="en-US" sz="2400" dirty="0"/>
                  <a:t>:   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d>
                                  <m:dPr>
                                    <m:ctrlPr>
                                      <a:rPr lang="en-US" sz="24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dirty="0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</m:d>
                              </m:sup>
                            </m:sSubSup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24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dirty="0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en-US" sz="2400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400" b="0" i="1" dirty="0" smtClean="0"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d>
                          </m:e>
                        </m:d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1</m:t>
                        </m:r>
                        <m:d>
                          <m:dPr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</m:d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sz="2400" dirty="0"/>
              </a:p>
              <a:p>
                <a:pPr marL="0" indent="0">
                  <a:buNone/>
                </a:pPr>
                <a:r>
                  <a:rPr lang="en-US" sz="2400" dirty="0"/>
                  <a:t>With zero covariance and variance:</a:t>
                </a:r>
                <a:r>
                  <a:rPr lang="en-US" sz="32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24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Sup>
                                      <m:sSubSupPr>
                                        <m:ctrlPr>
                                          <a:rPr lang="en-US" sz="24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2400" i="1" dirty="0">
                                            <a:latin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</m:e>
                                      <m:sub>
                                        <m:r>
                                          <a:rPr lang="en-US" sz="2400" i="1" dirty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  <m:sup>
                                        <m:d>
                                          <m:dPr>
                                            <m:ctrlPr>
                                              <a:rPr lang="en-US" sz="2400" i="1" dirty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2400" i="1" dirty="0">
                                                <a:latin typeface="Cambria Math" panose="02040503050406030204" pitchFamily="18" charset="0"/>
                                              </a:rPr>
                                              <m:t>𝑑</m:t>
                                            </m:r>
                                          </m:e>
                                        </m:d>
                                      </m:sup>
                                    </m:sSubSup>
                                    <m:r>
                                      <a:rPr lang="en-US" sz="2400" i="1" dirty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400" i="1" dirty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en-US" sz="24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p>
                                          <m:sSupPr>
                                            <m:ctrlPr>
                                              <a:rPr lang="en-US" sz="2400" i="1" dirty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sz="2400" i="1" dirty="0">
                                                <a:latin typeface="Cambria Math" panose="02040503050406030204" pitchFamily="18" charset="0"/>
                                              </a:rPr>
                                              <m:t>𝑌</m:t>
                                            </m:r>
                                          </m:e>
                                          <m:sup>
                                            <m:d>
                                              <m:dPr>
                                                <m:ctrlPr>
                                                  <a:rPr lang="en-US" sz="2400" i="1" dirty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sz="2400" i="1" dirty="0">
                                                    <a:latin typeface="Cambria Math" panose="02040503050406030204" pitchFamily="18" charset="0"/>
                                                  </a:rPr>
                                                  <m:t>𝑑</m:t>
                                                </m:r>
                                              </m:e>
                                            </m:d>
                                          </m:sup>
                                        </m:sSup>
                                      </m:e>
                                    </m:d>
                                  </m:e>
                                </m:d>
                              </m:e>
                              <m:sup>
                                <m: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 1</m:t>
                            </m:r>
                            <m:d>
                              <m:dPr>
                                <m:ctrlPr>
                                  <a:rPr lang="en-US" sz="2400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4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 dirty="0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e>
                                  <m:sub>
                                    <m:r>
                                      <a:rPr lang="en-US" sz="2400" i="1" dirty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400" i="1" dirty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400" i="1" dirty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</m:d>
                          </m:e>
                        </m:d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𝑃</m:t>
                        </m:r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</m:d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𝑉𝑎𝑟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A775609-0F18-8C1B-E576-5C43B2ECF66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42365" y="1825625"/>
                <a:ext cx="10811435" cy="4763434"/>
              </a:xfrm>
              <a:blipFill>
                <a:blip r:embed="rId2"/>
                <a:stretch>
                  <a:fillRect l="-733" b="-2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ight Brace 4">
            <a:extLst>
              <a:ext uri="{FF2B5EF4-FFF2-40B4-BE49-F238E27FC236}">
                <a16:creationId xmlns:a16="http://schemas.microsoft.com/office/drawing/2014/main" id="{2C60F47D-6216-71AE-8020-B353CB278FF7}"/>
              </a:ext>
            </a:extLst>
          </p:cNvPr>
          <p:cNvSpPr/>
          <p:nvPr/>
        </p:nvSpPr>
        <p:spPr>
          <a:xfrm>
            <a:off x="9184341" y="4840941"/>
            <a:ext cx="304800" cy="1748118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54DEB1-FEF8-0051-868D-C0CB8A4DEA09}"/>
              </a:ext>
            </a:extLst>
          </p:cNvPr>
          <p:cNvSpPr txBox="1"/>
          <p:nvPr/>
        </p:nvSpPr>
        <p:spPr>
          <a:xfrm>
            <a:off x="9565339" y="5161002"/>
            <a:ext cx="226359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/>
              <a:t>Statement follows by Central Limit Theorem (CLT)</a:t>
            </a:r>
          </a:p>
        </p:txBody>
      </p:sp>
    </p:spTree>
    <p:extLst>
      <p:ext uri="{BB962C8B-B14F-4D97-AF65-F5344CB8AC3E}">
        <p14:creationId xmlns:p14="http://schemas.microsoft.com/office/powerpoint/2010/main" val="2556981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16380E-3E79-E922-336B-C0904B4DB4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Variance estimate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BF298D4-1758-682C-C067-3F9159C026A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Same statement also holds with consistent estimate of variance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  <m:brk m:alnAt="7"/>
                                          </m:rPr>
                                          <a:rPr lang="en-US" b="0" i="0" smtClean="0">
                                            <a:latin typeface="Cambria Math" panose="02040503050406030204" pitchFamily="18" charset="0"/>
                                          </a:rPr>
                                          <m:t>V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b="0" i="0" smtClean="0">
                                            <a:latin typeface="Cambria Math" panose="02040503050406030204" pitchFamily="18" charset="0"/>
                                          </a:rPr>
                                          <m:t>ar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en-US" b="0" i="0" smtClean="0">
                                            <a:latin typeface="Cambria Math" panose="02040503050406030204" pitchFamily="18" charset="0"/>
                                          </a:rPr>
                                          <m:t>n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</m:e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𝐷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=0</m:t>
                                        </m:r>
                                      </m:e>
                                    </m:d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𝐸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1−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𝐷</m:t>
                                        </m:r>
                                      </m:e>
                                    </m:d>
                                  </m:den>
                                </m:f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  <m:brk m:alnAt="7"/>
                                          </m:rPr>
                                          <a:rPr lang="en-US" b="0" i="0" smtClean="0">
                                            <a:latin typeface="Cambria Math" panose="02040503050406030204" pitchFamily="18" charset="0"/>
                                          </a:rPr>
                                          <m:t>V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b="0" i="0" smtClean="0">
                                            <a:latin typeface="Cambria Math" panose="02040503050406030204" pitchFamily="18" charset="0"/>
                                          </a:rPr>
                                          <m:t>ar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en-US" b="0" i="0" smtClean="0">
                                            <a:latin typeface="Cambria Math" panose="02040503050406030204" pitchFamily="18" charset="0"/>
                                          </a:rPr>
                                          <m:t>n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</m:e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𝐷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=1</m:t>
                                        </m:r>
                                      </m:e>
                                    </m:d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𝐸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𝐷</m:t>
                                        </m:r>
                                      </m:e>
                                    </m:d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BF298D4-1758-682C-C067-3F9159C026A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2550921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D7C81-3815-C010-BB75-F0574308F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Confidence Interval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12231B1-1570-185F-2757-C885080882E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limUpp>
                      <m:limUppPr>
                        <m:ctrlPr>
                          <a:rPr lang="el-GR" b="0" i="1" smtClean="0">
                            <a:latin typeface="Cambria Math" panose="02040503050406030204" pitchFamily="18" charset="0"/>
                          </a:rPr>
                        </m:ctrlPr>
                      </m:limUp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~</m:t>
                        </m:r>
                      </m:e>
                      <m:lim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a</m:t>
                        </m:r>
                      </m:lim>
                    </m:limUpp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sup</m:t>
                            </m:r>
                          </m:e>
                          <m:lim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ℓ,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d>
                          </m:lim>
                        </m:limLow>
                      </m:fName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ℓ,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</m:d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ℓ,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</m:d>
                              </m:e>
                            </m:d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≈0</m:t>
                        </m:r>
                      </m:e>
                    </m:func>
                  </m:oMath>
                </a14:m>
                <a:endParaRPr lang="en-US" dirty="0"/>
              </a:p>
              <a:p>
                <a:endParaRPr lang="en-US" dirty="0"/>
              </a:p>
              <a:p>
                <a:pPr>
                  <a:spcAft>
                    <a:spcPts val="1200"/>
                  </a:spcAft>
                </a:pPr>
                <a:r>
                  <a:rPr lang="en-US" dirty="0"/>
                  <a:t>If we consider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ℓ,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</m:oMath>
                </a14:m>
                <a:r>
                  <a:rPr lang="en-US" dirty="0"/>
                  <a:t> the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,1−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</m:oMath>
                </a14:m>
                <a:r>
                  <a:rPr lang="en-US" dirty="0"/>
                  <a:t> quantile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0, </m:t>
                        </m:r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acc>
                      </m:e>
                    </m:d>
                  </m:oMath>
                </a14:m>
                <a:r>
                  <a:rPr lang="en-US" dirty="0"/>
                  <a:t> then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rad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</m:acc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ℓ,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≈1−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pPr>
                  <a:spcAft>
                    <a:spcPts val="1200"/>
                  </a:spcAft>
                </a:pPr>
                <a:r>
                  <a:rPr lang="en-US" dirty="0"/>
                  <a:t>Equivalently,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</m:sSub>
                  </m:oMath>
                </a14:m>
                <a:r>
                  <a:rPr lang="en-US" dirty="0"/>
                  <a:t>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quantile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ac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rad>
                  </m:oMath>
                </a14:m>
                <a:r>
                  <a:rPr lang="en-US" dirty="0"/>
                  <a:t> then: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</m:acc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sub>
                              </m:sSub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acc>
                                <m:accPr>
                                  <m:chr m:val="̂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</m:acc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sub>
                              </m:sSub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≈1−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12231B1-1570-185F-2757-C885080882E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14457342-A209-9AE5-7644-CEAE667EBB1E}"/>
              </a:ext>
            </a:extLst>
          </p:cNvPr>
          <p:cNvSpPr/>
          <p:nvPr/>
        </p:nvSpPr>
        <p:spPr>
          <a:xfrm>
            <a:off x="8381417" y="4739757"/>
            <a:ext cx="1797921" cy="79586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BA9630-FA6C-0596-B24F-936017F3E771}"/>
              </a:ext>
            </a:extLst>
          </p:cNvPr>
          <p:cNvSpPr txBox="1"/>
          <p:nvPr/>
        </p:nvSpPr>
        <p:spPr>
          <a:xfrm>
            <a:off x="8521117" y="4420154"/>
            <a:ext cx="16044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Standard error</a:t>
            </a:r>
          </a:p>
        </p:txBody>
      </p:sp>
    </p:spTree>
    <p:extLst>
      <p:ext uri="{BB962C8B-B14F-4D97-AF65-F5344CB8AC3E}">
        <p14:creationId xmlns:p14="http://schemas.microsoft.com/office/powerpoint/2010/main" val="4072428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60CAB6-4DDA-B49D-ACDF-F7D91AD40D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5413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FB963B6-A2F9-A199-E130-651B961923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>
                <a:solidFill>
                  <a:srgbClr val="FFFFFF"/>
                </a:solidFill>
              </a:rPr>
              <a:t>The Mechanics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626006-DB31-463B-4E6C-D386AEC644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24000" y="4159404"/>
            <a:ext cx="9144000" cy="1098395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00158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6" name="Picture 8" descr="Image">
            <a:extLst>
              <a:ext uri="{FF2B5EF4-FFF2-40B4-BE49-F238E27FC236}">
                <a16:creationId xmlns:a16="http://schemas.microsoft.com/office/drawing/2014/main" id="{441BC1E8-B4CB-617B-B18B-49EA299014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0780" y="1394477"/>
            <a:ext cx="8545108" cy="4272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13D7C81-3815-C010-BB75-F0574308F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Confidence Interval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ontent Placeholder 2">
                <a:extLst>
                  <a:ext uri="{FF2B5EF4-FFF2-40B4-BE49-F238E27FC236}">
                    <a16:creationId xmlns:a16="http://schemas.microsoft.com/office/drawing/2014/main" id="{42282C2D-53F0-892B-C7CB-C3099257455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581795" y="6002121"/>
                <a:ext cx="8157881" cy="63168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95% CI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≈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</m:ac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−1.96 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</m:ac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+1.96 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5" name="Content Placeholder 2">
                <a:extLst>
                  <a:ext uri="{FF2B5EF4-FFF2-40B4-BE49-F238E27FC236}">
                    <a16:creationId xmlns:a16="http://schemas.microsoft.com/office/drawing/2014/main" id="{42282C2D-53F0-892B-C7CB-C3099257455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581795" y="6002121"/>
                <a:ext cx="8157881" cy="631683"/>
              </a:xfrm>
              <a:blipFill>
                <a:blip r:embed="rId12"/>
                <a:stretch>
                  <a:fillRect l="-1570" t="-10680" b="-97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1E90260-D858-437D-8668-BF48EB25AF2F}"/>
              </a:ext>
            </a:extLst>
          </p:cNvPr>
          <p:cNvCxnSpPr>
            <a:cxnSpLocks/>
          </p:cNvCxnSpPr>
          <p:nvPr/>
        </p:nvCxnSpPr>
        <p:spPr>
          <a:xfrm>
            <a:off x="1394012" y="5143511"/>
            <a:ext cx="8990355" cy="422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DD1D696B-C9FB-F959-9F64-4925A9D10ABE}"/>
              </a:ext>
            </a:extLst>
          </p:cNvPr>
          <p:cNvSpPr/>
          <p:nvPr/>
        </p:nvSpPr>
        <p:spPr>
          <a:xfrm>
            <a:off x="3456732" y="5202216"/>
            <a:ext cx="6763033" cy="32033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928C7D2-8CB6-BEC4-F828-E15F44073925}"/>
              </a:ext>
            </a:extLst>
          </p:cNvPr>
          <p:cNvCxnSpPr>
            <a:cxnSpLocks/>
          </p:cNvCxnSpPr>
          <p:nvPr/>
        </p:nvCxnSpPr>
        <p:spPr>
          <a:xfrm flipV="1">
            <a:off x="2450108" y="1746364"/>
            <a:ext cx="0" cy="470323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FE2319A-C3F2-DB49-6E45-A015FBA008CD}"/>
                  </a:ext>
                </a:extLst>
              </p:cNvPr>
              <p:cNvSpPr txBox="1"/>
              <p:nvPr/>
            </p:nvSpPr>
            <p:spPr>
              <a:xfrm>
                <a:off x="6684062" y="5138328"/>
                <a:ext cx="349775" cy="3524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</m:acc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FE2319A-C3F2-DB49-6E45-A015FBA008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4062" y="5138328"/>
                <a:ext cx="349775" cy="352469"/>
              </a:xfrm>
              <a:prstGeom prst="rect">
                <a:avLst/>
              </a:prstGeom>
              <a:blipFill>
                <a:blip r:embed="rId3"/>
                <a:stretch>
                  <a:fillRect r="-120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FF78A14-4720-AEF0-173E-D4ADAEB4B810}"/>
                  </a:ext>
                </a:extLst>
              </p:cNvPr>
              <p:cNvSpPr txBox="1"/>
              <p:nvPr/>
            </p:nvSpPr>
            <p:spPr>
              <a:xfrm>
                <a:off x="7255785" y="5138328"/>
                <a:ext cx="809902" cy="3524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</m:acc>
                      <m:r>
                        <a:rPr lang="en-US" sz="1600" b="0" i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</m:acc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FF78A14-4720-AEF0-173E-D4ADAEB4B8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5785" y="5138328"/>
                <a:ext cx="809902" cy="352469"/>
              </a:xfrm>
              <a:prstGeom prst="rect">
                <a:avLst/>
              </a:prstGeom>
              <a:blipFill>
                <a:blip r:embed="rId4"/>
                <a:stretch>
                  <a:fillRect r="-150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8DB0A06-6752-46D3-0B5A-D825E78F5B29}"/>
                  </a:ext>
                </a:extLst>
              </p:cNvPr>
              <p:cNvSpPr txBox="1"/>
              <p:nvPr/>
            </p:nvSpPr>
            <p:spPr>
              <a:xfrm>
                <a:off x="7984768" y="5138328"/>
                <a:ext cx="1004633" cy="3524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</m:acc>
                      <m:r>
                        <a:rPr lang="en-US" sz="1600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2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</m:acc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8DB0A06-6752-46D3-0B5A-D825E78F5B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4768" y="5138328"/>
                <a:ext cx="1004633" cy="352469"/>
              </a:xfrm>
              <a:prstGeom prst="rect">
                <a:avLst/>
              </a:prstGeom>
              <a:blipFill>
                <a:blip r:embed="rId5"/>
                <a:stretch>
                  <a:fillRect r="-78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984EA47-356D-C989-16C9-5C40C50547F5}"/>
                  </a:ext>
                </a:extLst>
              </p:cNvPr>
              <p:cNvSpPr txBox="1"/>
              <p:nvPr/>
            </p:nvSpPr>
            <p:spPr>
              <a:xfrm>
                <a:off x="8767506" y="5138328"/>
                <a:ext cx="923714" cy="3524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</m:acc>
                      <m:r>
                        <a:rPr lang="en-US" sz="1600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3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</m:acc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984EA47-356D-C989-16C9-5C40C50547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7506" y="5138328"/>
                <a:ext cx="923714" cy="352469"/>
              </a:xfrm>
              <a:prstGeom prst="rect">
                <a:avLst/>
              </a:prstGeom>
              <a:blipFill>
                <a:blip r:embed="rId6"/>
                <a:stretch>
                  <a:fillRect r="-1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3021DA5-740F-B982-2BC7-583B26D2FF1C}"/>
                  </a:ext>
                </a:extLst>
              </p:cNvPr>
              <p:cNvSpPr txBox="1"/>
              <p:nvPr/>
            </p:nvSpPr>
            <p:spPr>
              <a:xfrm>
                <a:off x="9531030" y="5138328"/>
                <a:ext cx="923714" cy="3524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</m:acc>
                      <m:r>
                        <a:rPr lang="en-US" sz="1600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4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</m:acc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3021DA5-740F-B982-2BC7-583B26D2FF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1030" y="5138328"/>
                <a:ext cx="923714" cy="352469"/>
              </a:xfrm>
              <a:prstGeom prst="rect">
                <a:avLst/>
              </a:prstGeom>
              <a:blipFill>
                <a:blip r:embed="rId7"/>
                <a:stretch>
                  <a:fillRect r="-1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EFC198A-B8ED-057E-145A-5CFF0CB6C64B}"/>
                  </a:ext>
                </a:extLst>
              </p:cNvPr>
              <p:cNvSpPr txBox="1"/>
              <p:nvPr/>
            </p:nvSpPr>
            <p:spPr>
              <a:xfrm>
                <a:off x="5770118" y="5138328"/>
                <a:ext cx="809902" cy="3524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</m:acc>
                      <m:r>
                        <a:rPr lang="en-US" sz="1600" b="0" i="0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</m:acc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EFC198A-B8ED-057E-145A-5CFF0CB6C6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0118" y="5138328"/>
                <a:ext cx="809902" cy="352469"/>
              </a:xfrm>
              <a:prstGeom prst="rect">
                <a:avLst/>
              </a:prstGeom>
              <a:blipFill>
                <a:blip r:embed="rId8"/>
                <a:stretch>
                  <a:fillRect r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079BFC6-E12F-B2A8-C29D-C9FC245C15B7}"/>
                  </a:ext>
                </a:extLst>
              </p:cNvPr>
              <p:cNvSpPr txBox="1"/>
              <p:nvPr/>
            </p:nvSpPr>
            <p:spPr>
              <a:xfrm>
                <a:off x="4970379" y="5138328"/>
                <a:ext cx="923714" cy="3524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</m:acc>
                      <m:r>
                        <a:rPr lang="en-US" sz="1600" b="0" i="0" smtClean="0">
                          <a:latin typeface="Cambria Math" panose="02040503050406030204" pitchFamily="18" charset="0"/>
                        </a:rPr>
                        <m:t>−2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</m:acc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079BFC6-E12F-B2A8-C29D-C9FC245C15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0379" y="5138328"/>
                <a:ext cx="923714" cy="352469"/>
              </a:xfrm>
              <a:prstGeom prst="rect">
                <a:avLst/>
              </a:prstGeom>
              <a:blipFill>
                <a:blip r:embed="rId9"/>
                <a:stretch>
                  <a:fillRect r="-1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222CB3C-5751-A550-F51F-47C280ABA696}"/>
                  </a:ext>
                </a:extLst>
              </p:cNvPr>
              <p:cNvSpPr txBox="1"/>
              <p:nvPr/>
            </p:nvSpPr>
            <p:spPr>
              <a:xfrm>
                <a:off x="4207517" y="5138328"/>
                <a:ext cx="923714" cy="3524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</m:acc>
                      <m:r>
                        <a:rPr lang="en-US" sz="1600" b="0" i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3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</m:acc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222CB3C-5751-A550-F51F-47C280ABA6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7517" y="5138328"/>
                <a:ext cx="923714" cy="352469"/>
              </a:xfrm>
              <a:prstGeom prst="rect">
                <a:avLst/>
              </a:prstGeom>
              <a:blipFill>
                <a:blip r:embed="rId10"/>
                <a:stretch>
                  <a:fillRect r="-1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1A697F9-25EF-C813-D1E1-100BF5FDDE45}"/>
                  </a:ext>
                </a:extLst>
              </p:cNvPr>
              <p:cNvSpPr txBox="1"/>
              <p:nvPr/>
            </p:nvSpPr>
            <p:spPr>
              <a:xfrm>
                <a:off x="3437748" y="5138328"/>
                <a:ext cx="923714" cy="3524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</m:acc>
                      <m:r>
                        <a:rPr lang="en-US" sz="1600" b="0" i="0" smtClean="0">
                          <a:latin typeface="Cambria Math" panose="02040503050406030204" pitchFamily="18" charset="0"/>
                        </a:rPr>
                        <m:t>−4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</m:acc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1A697F9-25EF-C813-D1E1-100BF5FDDE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7748" y="5138328"/>
                <a:ext cx="923714" cy="352469"/>
              </a:xfrm>
              <a:prstGeom prst="rect">
                <a:avLst/>
              </a:prstGeom>
              <a:blipFill>
                <a:blip r:embed="rId11"/>
                <a:stretch>
                  <a:fillRect r="-132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A9ADE0B4-6C3D-062B-29A7-F433A4C8CE65}"/>
              </a:ext>
            </a:extLst>
          </p:cNvPr>
          <p:cNvSpPr txBox="1"/>
          <p:nvPr/>
        </p:nvSpPr>
        <p:spPr>
          <a:xfrm>
            <a:off x="10739718" y="6029266"/>
            <a:ext cx="11295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Let’s try it out!</a:t>
            </a:r>
          </a:p>
        </p:txBody>
      </p:sp>
    </p:spTree>
    <p:extLst>
      <p:ext uri="{BB962C8B-B14F-4D97-AF65-F5344CB8AC3E}">
        <p14:creationId xmlns:p14="http://schemas.microsoft.com/office/powerpoint/2010/main" val="3386432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build="p"/>
      <p:bldP spid="26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1CD290-0240-27DF-2AA5-25A6167F5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Relative effect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F46AB4-5AAB-D518-957B-39433FF0AEE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1" y="1825625"/>
                <a:ext cx="9260540" cy="4351338"/>
              </a:xfrm>
            </p:spPr>
            <p:txBody>
              <a:bodyPr>
                <a:normAutofit fontScale="85000" lnSpcReduction="10000"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US" dirty="0"/>
                  <a:t>Many times (e.g. vaccine trials) we are interested in relative effect</a:t>
                </a:r>
              </a:p>
              <a:p>
                <a:pPr marL="0" indent="0"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𝑅𝐸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  <a:p>
                <a:pPr>
                  <a:spcAft>
                    <a:spcPts val="1200"/>
                  </a:spcAft>
                </a:pPr>
                <a:r>
                  <a:rPr lang="en-US" dirty="0"/>
                  <a:t>We can construct a plug-in estimate</a:t>
                </a:r>
              </a:p>
              <a:p>
                <a:pPr marL="0" indent="0"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𝑅𝐸</m:t>
                          </m:r>
                        </m:e>
                      </m:acc>
                      <m:r>
                        <a:rPr lang="en-US" b="0" i="0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US" dirty="0"/>
              </a:p>
              <a:p>
                <a:pPr>
                  <a:spcAft>
                    <a:spcPts val="1200"/>
                  </a:spcAft>
                </a:pPr>
                <a:r>
                  <a:rPr lang="en-US" dirty="0"/>
                  <a:t>By delta method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/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,1/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rad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𝑅𝐸</m:t>
                              </m:r>
                            </m:e>
                          </m:acc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𝑅𝐸</m:t>
                          </m:r>
                        </m:e>
                      </m:d>
                      <m:limUpp>
                        <m:limUppPr>
                          <m:ctrlPr>
                            <a:rPr lang="el-GR" i="1">
                              <a:latin typeface="Cambria Math" panose="02040503050406030204" pitchFamily="18" charset="0"/>
                            </a:rPr>
                          </m:ctrlPr>
                        </m:limUp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~</m:t>
                          </m:r>
                        </m:e>
                        <m:lim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a</m:t>
                          </m:r>
                        </m:lim>
                      </m:limUp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0,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num>
                            <m:den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p>
                              </m:sSubSup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22</m:t>
                                  </m:r>
                                </m:sub>
                              </m:sSub>
                            </m:num>
                            <m:den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F46AB4-5AAB-D518-957B-39433FF0AEE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1" y="1825625"/>
                <a:ext cx="9260540" cy="4351338"/>
              </a:xfrm>
              <a:blipFill>
                <a:blip r:embed="rId2"/>
                <a:stretch>
                  <a:fillRect l="-922" t="-25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652C0E3C-A7BF-EC47-0333-FF8736F3215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36863" y="3080009"/>
                <a:ext cx="4643079" cy="1767842"/>
              </a:xfrm>
              <a:prstGeom prst="round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>
                <a:normAutofit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400" b="1" dirty="0"/>
                  <a:t>Delta method:</a:t>
                </a:r>
                <a:r>
                  <a:rPr lang="en-US" sz="2400" dirty="0"/>
                  <a:t> for any function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2400" b="0" dirty="0"/>
                  <a:t>, with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∇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lang="en-US" sz="2400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rad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acc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ad>
                        <m:radPr>
                          <m:deg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rad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limUpp>
                        <m:limUppPr>
                          <m:ctrlPr>
                            <a:rPr lang="el-GR" sz="2400" b="0" i="1" smtClean="0">
                              <a:latin typeface="Cambria Math" panose="02040503050406030204" pitchFamily="18" charset="0"/>
                            </a:rPr>
                          </m:ctrlPr>
                        </m:limUp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~</m:t>
                          </m:r>
                        </m:e>
                        <m:lim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a</m:t>
                          </m:r>
                        </m:lim>
                      </m:limUp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0, 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𝑉𝐺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652C0E3C-A7BF-EC47-0333-FF8736F321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6863" y="3080009"/>
                <a:ext cx="4643079" cy="1767842"/>
              </a:xfrm>
              <a:prstGeom prst="roundRect">
                <a:avLst/>
              </a:prstGeom>
              <a:blipFill>
                <a:blip r:embed="rId3"/>
                <a:stretch>
                  <a:fillRect t="-13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50659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D84377-6863-B7DA-43BB-82F716AEFB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Pfizer Vaccine</a:t>
            </a:r>
          </a:p>
        </p:txBody>
      </p:sp>
      <p:pic>
        <p:nvPicPr>
          <p:cNvPr id="4" name="Picture 2" descr="pfizer/biontech result table">
            <a:extLst>
              <a:ext uri="{FF2B5EF4-FFF2-40B4-BE49-F238E27FC236}">
                <a16:creationId xmlns:a16="http://schemas.microsoft.com/office/drawing/2014/main" id="{5CDB2621-240A-4908-BC1C-15F489AEA21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8199" y="2092139"/>
            <a:ext cx="10515600" cy="3818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02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63DE43-4817-1BDB-6FF2-3E7A1B9DD3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Approximate Confidence Interval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E8B04C6-327A-F500-5B99-A984F41ED07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400" dirty="0"/>
                  <a:t>Outcomes are binary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r>
                  <a:rPr lang="en-US" sz="2400" dirty="0"/>
                  <a:t> </a:t>
                </a:r>
              </a:p>
              <a:p>
                <a:r>
                  <a:rPr lang="en-US" sz="2400" dirty="0"/>
                  <a:t>Distribution of outcome for each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sz="2400" dirty="0"/>
                  <a:t> is Bernoulli with success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endParaRPr lang="en-US" sz="2400" dirty="0"/>
              </a:p>
              <a:p>
                <a:pPr>
                  <a:spcAft>
                    <a:spcPts val="1200"/>
                  </a:spcAft>
                </a:pPr>
                <a:r>
                  <a:rPr lang="en-US" sz="2400" dirty="0"/>
                  <a:t>For each subpopulation, mean outcome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acc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400" b="0" i="0" dirty="0" smtClean="0">
                                <a:latin typeface="Cambria Math" panose="02040503050406030204" pitchFamily="18" charset="0"/>
                              </a:rPr>
                              <m:t>Cases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400" dirty="0"/>
                  <a:t> is estimate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endParaRPr lang="en-US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Vaccine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Efficacy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𝑉𝐸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=−</m:t>
                      </m:r>
                      <m:acc>
                        <m:accPr>
                          <m:chr m:val="̂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𝑅𝐸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dirty="0"/>
                  <a:t>An estimate of the variance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400" dirty="0"/>
                  <a:t>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acc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d>
                      <m:d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e>
                    </m:d>
                  </m:oMath>
                </a14:m>
                <a:endParaRPr lang="en-US" sz="2400" dirty="0"/>
              </a:p>
              <a:p>
                <a:r>
                  <a:rPr lang="en-US" sz="2400" dirty="0"/>
                  <a:t>95% confidence interval can be derived by delta method</a:t>
                </a:r>
              </a:p>
              <a:p>
                <a:pPr marL="0" indent="0">
                  <a:buNone/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E8B04C6-327A-F500-5B99-A984F41ED07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12" t="-1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5E78370F-9ADF-D49C-3F1E-221243544605}"/>
              </a:ext>
            </a:extLst>
          </p:cNvPr>
          <p:cNvSpPr txBox="1"/>
          <p:nvPr/>
        </p:nvSpPr>
        <p:spPr>
          <a:xfrm>
            <a:off x="10739718" y="6029266"/>
            <a:ext cx="11295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Let’s try it out!</a:t>
            </a:r>
          </a:p>
        </p:txBody>
      </p:sp>
    </p:spTree>
    <p:extLst>
      <p:ext uri="{BB962C8B-B14F-4D97-AF65-F5344CB8AC3E}">
        <p14:creationId xmlns:p14="http://schemas.microsoft.com/office/powerpoint/2010/main" val="1209759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7D0115-2FD2-07AF-3CCB-0CBD76E89E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Pre-Treatment Covariates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23B672-2254-0B10-70DD-5AFE32CBA8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Heterogeneity, Checks, and Precision</a:t>
            </a:r>
          </a:p>
        </p:txBody>
      </p:sp>
    </p:spTree>
    <p:extLst>
      <p:ext uri="{BB962C8B-B14F-4D97-AF65-F5344CB8AC3E}">
        <p14:creationId xmlns:p14="http://schemas.microsoft.com/office/powerpoint/2010/main" val="5559831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04B53-EBED-0C61-F2E0-6011447DFF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Pre-Treatment Covariates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8B0D288-CEB3-EDE6-4814-2197D2DDC3F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Assume we have covariates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dirty="0"/>
                  <a:t> that correspond to variables determined prior to treatment assignment (e.g. age, income)</a:t>
                </a:r>
              </a:p>
              <a:p>
                <a:r>
                  <a:rPr lang="en-US" dirty="0"/>
                  <a:t>How can we use them?</a:t>
                </a:r>
              </a:p>
              <a:p>
                <a:endParaRPr lang="en-US" dirty="0"/>
              </a:p>
              <a:p>
                <a:r>
                  <a:rPr lang="en-US" dirty="0"/>
                  <a:t>Heterogeneity: how does the effect vary with these covariates</a:t>
                </a:r>
              </a:p>
              <a:p>
                <a:endParaRPr lang="en-US" dirty="0"/>
              </a:p>
              <a:p>
                <a:r>
                  <a:rPr lang="en-US" dirty="0"/>
                  <a:t>Formalized by the Conditional Average Treatment Effect (CATE)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</m:sup>
                          </m:sSup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8B0D288-CEB3-EDE6-4814-2197D2DDC3F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2695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2A948-347D-5DEA-35BA-0B70C6D01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Identification of CATE under Random Assignment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68075EF-CD58-2B62-300B-49BBE1D886D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US" sz="2400" dirty="0"/>
                  <a:t>Suppose that treatment is randomly assigned (i.e. RCT) with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e>
                        </m:d>
                      </m:e>
                    </m:func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0, 1</m:t>
                        </m:r>
                      </m:e>
                    </m:d>
                  </m:oMath>
                </a14:m>
                <a:endParaRPr lang="en-US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</m:d>
                            </m:sup>
                          </m:s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d>
                      <m:r>
                        <a:rPr lang="en-US" sz="2400" i="1" spc="-800">
                          <a:latin typeface="Cambria Math" panose="02040503050406030204" pitchFamily="18" charset="0"/>
                        </a:rPr>
                        <m:t>⊥⊥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sz="2400" dirty="0"/>
              </a:p>
              <a:p>
                <a:pPr marL="0" indent="0">
                  <a:spcAft>
                    <a:spcPts val="1200"/>
                  </a:spcAft>
                  <a:buNone/>
                </a:pPr>
                <a:endParaRPr lang="en-US" sz="2400" dirty="0"/>
              </a:p>
              <a:p>
                <a:pPr marL="0" indent="0">
                  <a:spcAft>
                    <a:spcPts val="1200"/>
                  </a:spcAft>
                  <a:buNone/>
                </a:pPr>
                <a:r>
                  <a:rPr lang="en-US" sz="2400" dirty="0"/>
                  <a:t>Then conditional </a:t>
                </a:r>
                <a:r>
                  <a:rPr lang="en-US" sz="2400" b="1" dirty="0"/>
                  <a:t>observed</a:t>
                </a:r>
                <a:r>
                  <a:rPr lang="en-US" sz="2400" dirty="0"/>
                  <a:t> outcome in treatment group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r>
                  <a:rPr lang="en-US" sz="2400" dirty="0"/>
                  <a:t> recovers conditional </a:t>
                </a:r>
                <a:r>
                  <a:rPr lang="en-US" sz="2400" b="1" dirty="0"/>
                  <a:t>potential</a:t>
                </a:r>
                <a:r>
                  <a:rPr lang="en-US" sz="2400" dirty="0"/>
                  <a:t> outcome for treatment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endParaRPr lang="en-US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</m:d>
                            </m:sup>
                          </m:sSup>
                        </m:e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</m:d>
                            </m:sup>
                          </m:s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  <a:p>
                <a:pPr marL="0" indent="0">
                  <a:spcAft>
                    <a:spcPts val="1200"/>
                  </a:spcAft>
                  <a:buNone/>
                </a:pPr>
                <a:endParaRPr lang="en-US" sz="2400" dirty="0"/>
              </a:p>
              <a:p>
                <a:pPr marL="0" indent="0">
                  <a:spcAft>
                    <a:spcPts val="1200"/>
                  </a:spcAft>
                  <a:buNone/>
                </a:pPr>
                <a:r>
                  <a:rPr lang="en-US" sz="2400" dirty="0"/>
                  <a:t>Hence, conditional </a:t>
                </a:r>
                <a:r>
                  <a:rPr lang="en-US" sz="2400" b="1" dirty="0"/>
                  <a:t>predictive</a:t>
                </a:r>
                <a:r>
                  <a:rPr lang="en-US" sz="2400" dirty="0"/>
                  <a:t> effect recovers the CATE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eqArr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≔&amp;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=1,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=0,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</m:d>
                        </m:e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=&amp;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=: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</m:d>
                        </m:e>
                      </m:eqAr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68075EF-CD58-2B62-300B-49BBE1D886D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54" t="-2101" r="-1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7974214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9AAAB7-4F9C-3C07-E6A2-4DBB65B3EE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If we only care about ATE are co-variates useful?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D1A2E0-AB61-0BC8-9C92-F8191853E9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80169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3B02B8-BD67-D246-B199-9019A9B6B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Co-variates for Sanity Check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7F426A4-9969-6FDB-92D3-07722D727E7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9979"/>
                <a:ext cx="10649292" cy="4351338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dirty="0"/>
                  <a:t>Since treatment is supposed to be independent of co-variates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endParaRPr lang="en-US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𝑊</m:t>
                      </m:r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=1∼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For instance,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</m:d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 does not predict any covariate</a:t>
                </a:r>
              </a:p>
              <a:p>
                <a:r>
                  <a:rPr lang="en-US" dirty="0"/>
                  <a:t>Equivalently,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 is not predictable by any covariate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Can test conditions on samples to find violations of random assignment</a:t>
                </a:r>
              </a:p>
              <a:p>
                <a:r>
                  <a:rPr lang="en-US" dirty="0"/>
                  <a:t>These are typically referred to as co-variate balance tests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7F426A4-9969-6FDB-92D3-07722D727E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9979"/>
                <a:ext cx="10649292" cy="4351338"/>
              </a:xfrm>
              <a:blipFill>
                <a:blip r:embed="rId2"/>
                <a:stretch>
                  <a:fillRect l="-916" t="-2101" r="-3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61744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F010C2-FBF4-D315-9FD7-ECA6EEC0DC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Co-variates for Precision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4AD8F24-3CBE-F756-5F1C-0FD9EB75541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Suppose variance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is large but can be explained largely by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Then we can use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dirty="0"/>
                  <a:t> to remove all the explained variation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Then perform our ATE analysis on the remnant variation</a:t>
                </a:r>
              </a:p>
              <a:p>
                <a:endParaRPr lang="en-US" dirty="0"/>
              </a:p>
              <a:p>
                <a:r>
                  <a:rPr lang="en-US" dirty="0"/>
                  <a:t>This is oftentimes performed in practice via ordinary linear regression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on the vector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</m:d>
                  </m:oMath>
                </a14:m>
                <a:r>
                  <a:rPr lang="en-US" dirty="0"/>
                  <a:t> (after centering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dirty="0"/>
                  <a:t>, i.e.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)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4AD8F24-3CBE-F756-5F1C-0FD9EB7554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47669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00839A-4B6E-971E-2724-8DB255520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A/B Testing</a:t>
            </a:r>
          </a:p>
        </p:txBody>
      </p:sp>
      <p:pic>
        <p:nvPicPr>
          <p:cNvPr id="5515" name="Picture 5514" descr="A large group of people&#10;&#10;Description automatically generated with medium confidence">
            <a:extLst>
              <a:ext uri="{FF2B5EF4-FFF2-40B4-BE49-F238E27FC236}">
                <a16:creationId xmlns:a16="http://schemas.microsoft.com/office/drawing/2014/main" id="{B83E87E9-58E1-1B0A-8682-C824309E4F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26" y="2336471"/>
            <a:ext cx="3505234" cy="4156404"/>
          </a:xfrm>
          <a:prstGeom prst="rect">
            <a:avLst/>
          </a:prstGeom>
        </p:spPr>
      </p:pic>
      <p:sp>
        <p:nvSpPr>
          <p:cNvPr id="5518" name="TextBox 5517">
            <a:extLst>
              <a:ext uri="{FF2B5EF4-FFF2-40B4-BE49-F238E27FC236}">
                <a16:creationId xmlns:a16="http://schemas.microsoft.com/office/drawing/2014/main" id="{C1078BED-F7F2-41D8-C4CD-2B6A1E0C62A1}"/>
              </a:ext>
            </a:extLst>
          </p:cNvPr>
          <p:cNvSpPr txBox="1"/>
          <p:nvPr/>
        </p:nvSpPr>
        <p:spPr>
          <a:xfrm>
            <a:off x="927370" y="1828913"/>
            <a:ext cx="1074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user base</a:t>
            </a:r>
          </a:p>
        </p:txBody>
      </p:sp>
    </p:spTree>
    <p:extLst>
      <p:ext uri="{BB962C8B-B14F-4D97-AF65-F5344CB8AC3E}">
        <p14:creationId xmlns:p14="http://schemas.microsoft.com/office/powerpoint/2010/main" val="320813235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9E0C31-B83C-794F-817F-B72262E99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this consistent?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8429624-8094-FB0F-5B89-F13219EF98F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Suppose that the conditional expectation function (CEF) of the outcome is indeed linear,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,1,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sepChr m:val="∣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Then note that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=0,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Baseline outcome is coefficient associated with the intercept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Average effect is coefficient associated with treatment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dirty="0"/>
              </a:p>
              <a:p>
                <a:r>
                  <a:rPr lang="en-US" dirty="0"/>
                  <a:t>Next lecture: this does not require the linear CEF assumption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8429624-8094-FB0F-5B89-F13219EF98F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66789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people posing for a photo&#10;&#10;Description automatically generated with medium confidence">
            <a:extLst>
              <a:ext uri="{FF2B5EF4-FFF2-40B4-BE49-F238E27FC236}">
                <a16:creationId xmlns:a16="http://schemas.microsoft.com/office/drawing/2014/main" id="{D69D9200-89BF-2685-9121-205269D299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0671" y="3413957"/>
            <a:ext cx="2640702" cy="183990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00839A-4B6E-971E-2724-8DB255520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A/B Testing</a:t>
            </a:r>
          </a:p>
        </p:txBody>
      </p:sp>
      <p:pic>
        <p:nvPicPr>
          <p:cNvPr id="8" name="Picture 7" descr="A large group of people&#10;&#10;Description automatically generated with medium confidence">
            <a:extLst>
              <a:ext uri="{FF2B5EF4-FFF2-40B4-BE49-F238E27FC236}">
                <a16:creationId xmlns:a16="http://schemas.microsoft.com/office/drawing/2014/main" id="{93EB3A88-83F1-9DC9-3953-4ECA7A7068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26" y="2336471"/>
            <a:ext cx="3505234" cy="415640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5D5A7CB-6AC5-5AEC-0349-C01BFC2B7C22}"/>
              </a:ext>
            </a:extLst>
          </p:cNvPr>
          <p:cNvSpPr txBox="1"/>
          <p:nvPr/>
        </p:nvSpPr>
        <p:spPr>
          <a:xfrm>
            <a:off x="927370" y="1828913"/>
            <a:ext cx="1074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user base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9F7041-6EB7-7033-CB76-6DA4292557B8}"/>
              </a:ext>
            </a:extLst>
          </p:cNvPr>
          <p:cNvSpPr txBox="1"/>
          <p:nvPr/>
        </p:nvSpPr>
        <p:spPr>
          <a:xfrm>
            <a:off x="5489460" y="1828703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sample</a:t>
            </a:r>
          </a:p>
        </p:txBody>
      </p:sp>
    </p:spTree>
    <p:extLst>
      <p:ext uri="{BB962C8B-B14F-4D97-AF65-F5344CB8AC3E}">
        <p14:creationId xmlns:p14="http://schemas.microsoft.com/office/powerpoint/2010/main" val="20858035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00839A-4B6E-971E-2724-8DB255520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A/B Testing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DB0E5D-A71D-9812-1D3A-CE898D276A19}"/>
              </a:ext>
            </a:extLst>
          </p:cNvPr>
          <p:cNvSpPr txBox="1"/>
          <p:nvPr/>
        </p:nvSpPr>
        <p:spPr>
          <a:xfrm>
            <a:off x="927370" y="1828913"/>
            <a:ext cx="1074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user base</a:t>
            </a:r>
          </a:p>
        </p:txBody>
      </p:sp>
      <p:pic>
        <p:nvPicPr>
          <p:cNvPr id="10" name="Picture 9" descr="A large group of people&#10;&#10;Description automatically generated with medium confidence">
            <a:extLst>
              <a:ext uri="{FF2B5EF4-FFF2-40B4-BE49-F238E27FC236}">
                <a16:creationId xmlns:a16="http://schemas.microsoft.com/office/drawing/2014/main" id="{F57911F4-895A-01A6-755E-4DC1AC4C7E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26" y="2336471"/>
            <a:ext cx="3505234" cy="415640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4EA08D4-6C74-917A-FCEC-B2436017EB31}"/>
              </a:ext>
            </a:extLst>
          </p:cNvPr>
          <p:cNvSpPr txBox="1"/>
          <p:nvPr/>
        </p:nvSpPr>
        <p:spPr>
          <a:xfrm>
            <a:off x="5489460" y="1828703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sample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8E5638C-FC98-5D62-4401-B56A5DB305BB}"/>
              </a:ext>
            </a:extLst>
          </p:cNvPr>
          <p:cNvSpPr txBox="1"/>
          <p:nvPr/>
        </p:nvSpPr>
        <p:spPr>
          <a:xfrm>
            <a:off x="4661557" y="5574928"/>
            <a:ext cx="2345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flip a coin for each user</a:t>
            </a:r>
          </a:p>
        </p:txBody>
      </p:sp>
      <p:pic>
        <p:nvPicPr>
          <p:cNvPr id="6" name="Picture 5" descr="A picture containing text, posing, group, chessman&#10;&#10;Description automatically generated">
            <a:extLst>
              <a:ext uri="{FF2B5EF4-FFF2-40B4-BE49-F238E27FC236}">
                <a16:creationId xmlns:a16="http://schemas.microsoft.com/office/drawing/2014/main" id="{C65034D9-9E35-0451-0A9D-774032C9E1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5880" y="3410727"/>
            <a:ext cx="2640702" cy="1839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7989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00839A-4B6E-971E-2724-8DB255520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A/B Testing</a:t>
            </a:r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58D7A092-0E46-618B-80C7-C682D3B4B881}"/>
              </a:ext>
            </a:extLst>
          </p:cNvPr>
          <p:cNvGrpSpPr/>
          <p:nvPr/>
        </p:nvGrpSpPr>
        <p:grpSpPr>
          <a:xfrm>
            <a:off x="4410282" y="3467241"/>
            <a:ext cx="2641091" cy="1783022"/>
            <a:chOff x="4410282" y="3467241"/>
            <a:chExt cx="2641091" cy="1783022"/>
          </a:xfrm>
        </p:grpSpPr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EB6EC0AB-9AA9-1E62-4244-F35B8393380E}"/>
                </a:ext>
              </a:extLst>
            </p:cNvPr>
            <p:cNvGrpSpPr/>
            <p:nvPr/>
          </p:nvGrpSpPr>
          <p:grpSpPr>
            <a:xfrm>
              <a:off x="4725115" y="3625797"/>
              <a:ext cx="298764" cy="457200"/>
              <a:chOff x="4725115" y="3625797"/>
              <a:chExt cx="298764" cy="457200"/>
            </a:xfrm>
          </p:grpSpPr>
          <p:pic>
            <p:nvPicPr>
              <p:cNvPr id="1162" name="Graphic 1161" descr="Person wearing a mask">
                <a:extLst>
                  <a:ext uri="{FF2B5EF4-FFF2-40B4-BE49-F238E27FC236}">
                    <a16:creationId xmlns:a16="http://schemas.microsoft.com/office/drawing/2014/main" id="{AFB411ED-DFB0-7D52-0A54-1C2296E955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725115" y="3625797"/>
                <a:ext cx="298764" cy="457200"/>
              </a:xfrm>
              <a:prstGeom prst="rect">
                <a:avLst/>
              </a:prstGeom>
            </p:spPr>
          </p:pic>
          <p:pic>
            <p:nvPicPr>
              <p:cNvPr id="1185" name="Picture 2" descr="2023 American Women Quarters Coin Uncirculated Obverse Denver">
                <a:extLst>
                  <a:ext uri="{FF2B5EF4-FFF2-40B4-BE49-F238E27FC236}">
                    <a16:creationId xmlns:a16="http://schemas.microsoft.com/office/drawing/2014/main" id="{AD47CBAC-8C6C-43DB-BA55-05BAFCCF7E1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6380" b="99870" l="4297" r="91797">
                            <a14:foregroundMark x1="55469" y1="36068" x2="22005" y2="37370"/>
                            <a14:foregroundMark x1="13151" y1="62630" x2="4297" y2="50651"/>
                            <a14:foregroundMark x1="11198" y1="46224" x2="58594" y2="10807"/>
                            <a14:foregroundMark x1="35938" y1="8984" x2="75651" y2="8984"/>
                            <a14:foregroundMark x1="54818" y1="19010" x2="89583" y2="44922"/>
                            <a14:foregroundMark x1="86458" y1="44271" x2="82031" y2="63281"/>
                            <a14:foregroundMark x1="81380" y1="61328" x2="81380" y2="61328"/>
                            <a14:foregroundMark x1="82031" y1="60156" x2="92057" y2="55729"/>
                            <a14:foregroundMark x1="64323" y1="70182" x2="38411" y2="98047"/>
                            <a14:foregroundMark x1="56120" y1="31641" x2="55469" y2="8333"/>
                            <a14:foregroundMark x1="42839" y1="62630" x2="52344" y2="99870"/>
                            <a14:foregroundMark x1="40365" y1="34896" x2="41536" y2="638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42557" y="3865517"/>
                <a:ext cx="162275" cy="1622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02F35CA1-5C80-3C31-AAC9-B208ACE79D46}"/>
                </a:ext>
              </a:extLst>
            </p:cNvPr>
            <p:cNvGrpSpPr/>
            <p:nvPr/>
          </p:nvGrpSpPr>
          <p:grpSpPr>
            <a:xfrm>
              <a:off x="4410282" y="4133626"/>
              <a:ext cx="299301" cy="457200"/>
              <a:chOff x="4410282" y="4133626"/>
              <a:chExt cx="299301" cy="457200"/>
            </a:xfrm>
          </p:grpSpPr>
          <p:pic>
            <p:nvPicPr>
              <p:cNvPr id="1170" name="Content Placeholder 4" descr="Person wearing stripes">
                <a:extLst>
                  <a:ext uri="{FF2B5EF4-FFF2-40B4-BE49-F238E27FC236}">
                    <a16:creationId xmlns:a16="http://schemas.microsoft.com/office/drawing/2014/main" id="{5B2AA8C1-5D5D-DC37-8F80-0FDF13B0E5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4410282" y="4133626"/>
                <a:ext cx="299301" cy="457200"/>
              </a:xfrm>
              <a:prstGeom prst="rect">
                <a:avLst/>
              </a:prstGeom>
            </p:spPr>
          </p:pic>
          <p:pic>
            <p:nvPicPr>
              <p:cNvPr id="1200" name="Picture 2" descr="2023 American Women Quarters Coin Uncirculated Obverse Denver">
                <a:extLst>
                  <a:ext uri="{FF2B5EF4-FFF2-40B4-BE49-F238E27FC236}">
                    <a16:creationId xmlns:a16="http://schemas.microsoft.com/office/drawing/2014/main" id="{7EE089D8-1289-6CDA-27FA-1D1E968D78B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6380" b="99870" l="4297" r="91797">
                            <a14:foregroundMark x1="55469" y1="36068" x2="22005" y2="37370"/>
                            <a14:foregroundMark x1="13151" y1="62630" x2="4297" y2="50651"/>
                            <a14:foregroundMark x1="11198" y1="46224" x2="58594" y2="10807"/>
                            <a14:foregroundMark x1="35938" y1="8984" x2="75651" y2="8984"/>
                            <a14:foregroundMark x1="54818" y1="19010" x2="89583" y2="44922"/>
                            <a14:foregroundMark x1="86458" y1="44271" x2="82031" y2="63281"/>
                            <a14:foregroundMark x1="81380" y1="61328" x2="81380" y2="61328"/>
                            <a14:foregroundMark x1="82031" y1="60156" x2="92057" y2="55729"/>
                            <a14:foregroundMark x1="64323" y1="70182" x2="38411" y2="98047"/>
                            <a14:foregroundMark x1="56120" y1="31641" x2="55469" y2="8333"/>
                            <a14:foregroundMark x1="42839" y1="62630" x2="52344" y2="99870"/>
                            <a14:foregroundMark x1="40365" y1="34896" x2="41536" y2="638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50709" y="4331664"/>
                <a:ext cx="162275" cy="1622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0A3A2853-BDC1-6571-98DC-9284F58FBDF7}"/>
                </a:ext>
              </a:extLst>
            </p:cNvPr>
            <p:cNvGrpSpPr/>
            <p:nvPr/>
          </p:nvGrpSpPr>
          <p:grpSpPr>
            <a:xfrm>
              <a:off x="4889492" y="4449438"/>
              <a:ext cx="312576" cy="457200"/>
              <a:chOff x="4889492" y="4449438"/>
              <a:chExt cx="312576" cy="457200"/>
            </a:xfrm>
          </p:grpSpPr>
          <p:pic>
            <p:nvPicPr>
              <p:cNvPr id="1169" name="Graphic 1168" descr="Man in hoodie holding controller">
                <a:extLst>
                  <a:ext uri="{FF2B5EF4-FFF2-40B4-BE49-F238E27FC236}">
                    <a16:creationId xmlns:a16="http://schemas.microsoft.com/office/drawing/2014/main" id="{FABD44D6-DDF1-F0CB-FC36-5CAD02E8CF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4889492" y="4449438"/>
                <a:ext cx="312576" cy="457200"/>
              </a:xfrm>
              <a:prstGeom prst="rect">
                <a:avLst/>
              </a:prstGeom>
            </p:spPr>
          </p:pic>
          <p:pic>
            <p:nvPicPr>
              <p:cNvPr id="1201" name="Picture 2" descr="2023 American Women Quarters Coin Uncirculated Obverse Denver">
                <a:extLst>
                  <a:ext uri="{FF2B5EF4-FFF2-40B4-BE49-F238E27FC236}">
                    <a16:creationId xmlns:a16="http://schemas.microsoft.com/office/drawing/2014/main" id="{FB598FDA-8BC6-0699-0320-D0C67E06108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6380" b="99870" l="4297" r="91797">
                            <a14:foregroundMark x1="55469" y1="36068" x2="22005" y2="37370"/>
                            <a14:foregroundMark x1="13151" y1="62630" x2="4297" y2="50651"/>
                            <a14:foregroundMark x1="11198" y1="46224" x2="58594" y2="10807"/>
                            <a14:foregroundMark x1="35938" y1="8984" x2="75651" y2="8984"/>
                            <a14:foregroundMark x1="54818" y1="19010" x2="89583" y2="44922"/>
                            <a14:foregroundMark x1="86458" y1="44271" x2="82031" y2="63281"/>
                            <a14:foregroundMark x1="81380" y1="61328" x2="81380" y2="61328"/>
                            <a14:foregroundMark x1="82031" y1="60156" x2="92057" y2="55729"/>
                            <a14:foregroundMark x1="64323" y1="70182" x2="38411" y2="98047"/>
                            <a14:foregroundMark x1="56120" y1="31641" x2="55469" y2="8333"/>
                            <a14:foregroundMark x1="42839" y1="62630" x2="52344" y2="99870"/>
                            <a14:foregroundMark x1="40365" y1="34896" x2="41536" y2="638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956196" y="4711926"/>
                <a:ext cx="162275" cy="1622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5967CC0F-07DC-94B8-D90C-7EB670EE0FB1}"/>
                </a:ext>
              </a:extLst>
            </p:cNvPr>
            <p:cNvGrpSpPr/>
            <p:nvPr/>
          </p:nvGrpSpPr>
          <p:grpSpPr>
            <a:xfrm>
              <a:off x="6409751" y="4469129"/>
              <a:ext cx="303196" cy="457200"/>
              <a:chOff x="6409751" y="4469129"/>
              <a:chExt cx="303196" cy="457200"/>
            </a:xfrm>
          </p:grpSpPr>
          <p:pic>
            <p:nvPicPr>
              <p:cNvPr id="1153" name="Graphic 1152" descr="A woman with ponytail hair">
                <a:extLst>
                  <a:ext uri="{FF2B5EF4-FFF2-40B4-BE49-F238E27FC236}">
                    <a16:creationId xmlns:a16="http://schemas.microsoft.com/office/drawing/2014/main" id="{8DF15189-2DA7-B594-5617-1BC32294C1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6409751" y="4469129"/>
                <a:ext cx="303196" cy="457200"/>
              </a:xfrm>
              <a:prstGeom prst="rect">
                <a:avLst/>
              </a:prstGeom>
            </p:spPr>
          </p:pic>
          <p:pic>
            <p:nvPicPr>
              <p:cNvPr id="1202" name="Picture 2" descr="2023 American Women Quarters Coin Uncirculated Obverse Denver">
                <a:extLst>
                  <a:ext uri="{FF2B5EF4-FFF2-40B4-BE49-F238E27FC236}">
                    <a16:creationId xmlns:a16="http://schemas.microsoft.com/office/drawing/2014/main" id="{3DA53880-C1B0-3E5C-1703-EF244194190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6380" b="99870" l="4297" r="91797">
                            <a14:foregroundMark x1="55469" y1="36068" x2="22005" y2="37370"/>
                            <a14:foregroundMark x1="13151" y1="62630" x2="4297" y2="50651"/>
                            <a14:foregroundMark x1="11198" y1="46224" x2="58594" y2="10807"/>
                            <a14:foregroundMark x1="35938" y1="8984" x2="75651" y2="8984"/>
                            <a14:foregroundMark x1="54818" y1="19010" x2="89583" y2="44922"/>
                            <a14:foregroundMark x1="86458" y1="44271" x2="82031" y2="63281"/>
                            <a14:foregroundMark x1="81380" y1="61328" x2="81380" y2="61328"/>
                            <a14:foregroundMark x1="82031" y1="60156" x2="92057" y2="55729"/>
                            <a14:foregroundMark x1="64323" y1="70182" x2="38411" y2="98047"/>
                            <a14:foregroundMark x1="56120" y1="31641" x2="55469" y2="8333"/>
                            <a14:foregroundMark x1="42839" y1="62630" x2="52344" y2="99870"/>
                            <a14:foregroundMark x1="40365" y1="34896" x2="41536" y2="638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511435" y="4696627"/>
                <a:ext cx="162275" cy="1622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74753B7-E818-941A-7C40-72222FD68056}"/>
                </a:ext>
              </a:extLst>
            </p:cNvPr>
            <p:cNvGrpSpPr/>
            <p:nvPr/>
          </p:nvGrpSpPr>
          <p:grpSpPr>
            <a:xfrm>
              <a:off x="5452120" y="4582239"/>
              <a:ext cx="327259" cy="495904"/>
              <a:chOff x="5448427" y="4581395"/>
              <a:chExt cx="327259" cy="495904"/>
            </a:xfrm>
          </p:grpSpPr>
          <p:pic>
            <p:nvPicPr>
              <p:cNvPr id="1167" name="Graphic 1166" descr="Man with a prosthetic arm">
                <a:extLst>
                  <a:ext uri="{FF2B5EF4-FFF2-40B4-BE49-F238E27FC236}">
                    <a16:creationId xmlns:a16="http://schemas.microsoft.com/office/drawing/2014/main" id="{938260E0-3CC7-8C16-D8E2-B27D10148D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5448427" y="4581395"/>
                <a:ext cx="327259" cy="457200"/>
              </a:xfrm>
              <a:prstGeom prst="rect">
                <a:avLst/>
              </a:prstGeom>
            </p:spPr>
          </p:pic>
          <p:pic>
            <p:nvPicPr>
              <p:cNvPr id="1203" name="Picture 2" descr="2023 American Women Quarters Coin Uncirculated Obverse Denver">
                <a:extLst>
                  <a:ext uri="{FF2B5EF4-FFF2-40B4-BE49-F238E27FC236}">
                    <a16:creationId xmlns:a16="http://schemas.microsoft.com/office/drawing/2014/main" id="{B8AFBE05-57E6-202A-D551-3122AA9D14C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6380" b="99870" l="4297" r="91797">
                            <a14:foregroundMark x1="55469" y1="36068" x2="22005" y2="37370"/>
                            <a14:foregroundMark x1="13151" y1="62630" x2="4297" y2="50651"/>
                            <a14:foregroundMark x1="11198" y1="46224" x2="58594" y2="10807"/>
                            <a14:foregroundMark x1="35938" y1="8984" x2="75651" y2="8984"/>
                            <a14:foregroundMark x1="54818" y1="19010" x2="89583" y2="44922"/>
                            <a14:foregroundMark x1="86458" y1="44271" x2="82031" y2="63281"/>
                            <a14:foregroundMark x1="81380" y1="61328" x2="81380" y2="61328"/>
                            <a14:foregroundMark x1="82031" y1="60156" x2="92057" y2="55729"/>
                            <a14:foregroundMark x1="64323" y1="70182" x2="38411" y2="98047"/>
                            <a14:foregroundMark x1="56120" y1="31641" x2="55469" y2="8333"/>
                            <a14:foregroundMark x1="42839" y1="62630" x2="52344" y2="99870"/>
                            <a14:foregroundMark x1="40365" y1="34896" x2="41536" y2="638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65519" y="4915024"/>
                <a:ext cx="162275" cy="1622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937B39DE-25A6-69AE-8240-94EFD4D7A6F4}"/>
                </a:ext>
              </a:extLst>
            </p:cNvPr>
            <p:cNvGrpSpPr/>
            <p:nvPr/>
          </p:nvGrpSpPr>
          <p:grpSpPr>
            <a:xfrm>
              <a:off x="6754552" y="4362226"/>
              <a:ext cx="296821" cy="477270"/>
              <a:chOff x="6754552" y="4362226"/>
              <a:chExt cx="296821" cy="477270"/>
            </a:xfrm>
          </p:grpSpPr>
          <p:pic>
            <p:nvPicPr>
              <p:cNvPr id="1148" name="Graphic 1147" descr="Old woman wearing lightning shirt">
                <a:extLst>
                  <a:ext uri="{FF2B5EF4-FFF2-40B4-BE49-F238E27FC236}">
                    <a16:creationId xmlns:a16="http://schemas.microsoft.com/office/drawing/2014/main" id="{19EA3371-719C-A543-3043-4C3EB7C4CFD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6754552" y="4362226"/>
                <a:ext cx="296821" cy="457200"/>
              </a:xfrm>
              <a:prstGeom prst="rect">
                <a:avLst/>
              </a:prstGeom>
            </p:spPr>
          </p:pic>
          <p:pic>
            <p:nvPicPr>
              <p:cNvPr id="1204" name="Picture 2" descr="2023 American Women Quarters Coin Uncirculated Obverse Denver">
                <a:extLst>
                  <a:ext uri="{FF2B5EF4-FFF2-40B4-BE49-F238E27FC236}">
                    <a16:creationId xmlns:a16="http://schemas.microsoft.com/office/drawing/2014/main" id="{1F26DC3B-F69C-8A72-E9EA-35C3B71F21B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6380" b="99870" l="4297" r="91797">
                            <a14:foregroundMark x1="55469" y1="36068" x2="22005" y2="37370"/>
                            <a14:foregroundMark x1="13151" y1="62630" x2="4297" y2="50651"/>
                            <a14:foregroundMark x1="11198" y1="46224" x2="58594" y2="10807"/>
                            <a14:foregroundMark x1="35938" y1="8984" x2="75651" y2="8984"/>
                            <a14:foregroundMark x1="54818" y1="19010" x2="89583" y2="44922"/>
                            <a14:foregroundMark x1="86458" y1="44271" x2="82031" y2="63281"/>
                            <a14:foregroundMark x1="81380" y1="61328" x2="81380" y2="61328"/>
                            <a14:foregroundMark x1="82031" y1="60156" x2="92057" y2="55729"/>
                            <a14:foregroundMark x1="64323" y1="70182" x2="38411" y2="98047"/>
                            <a14:foregroundMark x1="56120" y1="31641" x2="55469" y2="8333"/>
                            <a14:foregroundMark x1="42839" y1="62630" x2="52344" y2="99870"/>
                            <a14:foregroundMark x1="40365" y1="34896" x2="41536" y2="638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853949" y="4677221"/>
                <a:ext cx="162275" cy="1622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5C0C2A39-2257-EDB5-C779-A675DD0A4E04}"/>
                </a:ext>
              </a:extLst>
            </p:cNvPr>
            <p:cNvGrpSpPr/>
            <p:nvPr/>
          </p:nvGrpSpPr>
          <p:grpSpPr>
            <a:xfrm>
              <a:off x="6379603" y="3758949"/>
              <a:ext cx="361336" cy="457200"/>
              <a:chOff x="6379603" y="3758949"/>
              <a:chExt cx="361336" cy="457200"/>
            </a:xfrm>
          </p:grpSpPr>
          <p:pic>
            <p:nvPicPr>
              <p:cNvPr id="1154" name="Graphic 1153" descr="Curly haired woman raising hand">
                <a:extLst>
                  <a:ext uri="{FF2B5EF4-FFF2-40B4-BE49-F238E27FC236}">
                    <a16:creationId xmlns:a16="http://schemas.microsoft.com/office/drawing/2014/main" id="{D002095F-6C1E-8B21-A5CC-0E37100E5E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p:blipFill>
            <p:spPr>
              <a:xfrm>
                <a:off x="6379603" y="3758949"/>
                <a:ext cx="361336" cy="457200"/>
              </a:xfrm>
              <a:prstGeom prst="rect">
                <a:avLst/>
              </a:prstGeom>
            </p:spPr>
          </p:pic>
          <p:pic>
            <p:nvPicPr>
              <p:cNvPr id="1205" name="Picture 2" descr="2023 American Women Quarters Coin Uncirculated Obverse Denver">
                <a:extLst>
                  <a:ext uri="{FF2B5EF4-FFF2-40B4-BE49-F238E27FC236}">
                    <a16:creationId xmlns:a16="http://schemas.microsoft.com/office/drawing/2014/main" id="{C9BFDE55-E367-9282-5DE5-5390407F8E4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6380" b="99870" l="4297" r="91797">
                            <a14:foregroundMark x1="55469" y1="36068" x2="22005" y2="37370"/>
                            <a14:foregroundMark x1="13151" y1="62630" x2="4297" y2="50651"/>
                            <a14:foregroundMark x1="11198" y1="46224" x2="58594" y2="10807"/>
                            <a14:foregroundMark x1="35938" y1="8984" x2="75651" y2="8984"/>
                            <a14:foregroundMark x1="54818" y1="19010" x2="89583" y2="44922"/>
                            <a14:foregroundMark x1="86458" y1="44271" x2="82031" y2="63281"/>
                            <a14:foregroundMark x1="81380" y1="61328" x2="81380" y2="61328"/>
                            <a14:foregroundMark x1="82031" y1="60156" x2="92057" y2="55729"/>
                            <a14:foregroundMark x1="64323" y1="70182" x2="38411" y2="98047"/>
                            <a14:foregroundMark x1="56120" y1="31641" x2="55469" y2="8333"/>
                            <a14:foregroundMark x1="42839" y1="62630" x2="52344" y2="99870"/>
                            <a14:foregroundMark x1="40365" y1="34896" x2="41536" y2="638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439354" y="4012316"/>
                <a:ext cx="162275" cy="1622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15C24DF2-55CE-92A6-43EE-D23827E4EAD0}"/>
                </a:ext>
              </a:extLst>
            </p:cNvPr>
            <p:cNvGrpSpPr/>
            <p:nvPr/>
          </p:nvGrpSpPr>
          <p:grpSpPr>
            <a:xfrm>
              <a:off x="6007072" y="3733697"/>
              <a:ext cx="449981" cy="457200"/>
              <a:chOff x="6007072" y="3733697"/>
              <a:chExt cx="449981" cy="457200"/>
            </a:xfrm>
          </p:grpSpPr>
          <p:pic>
            <p:nvPicPr>
              <p:cNvPr id="1175" name="Graphic 1174" descr="Woman holding a laptop">
                <a:extLst>
                  <a:ext uri="{FF2B5EF4-FFF2-40B4-BE49-F238E27FC236}">
                    <a16:creationId xmlns:a16="http://schemas.microsoft.com/office/drawing/2014/main" id="{2D4A9554-DE4F-A67E-65C8-B4942653CA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p:blipFill>
            <p:spPr>
              <a:xfrm>
                <a:off x="6007072" y="3733697"/>
                <a:ext cx="449981" cy="457200"/>
              </a:xfrm>
              <a:prstGeom prst="rect">
                <a:avLst/>
              </a:prstGeom>
            </p:spPr>
          </p:pic>
          <p:pic>
            <p:nvPicPr>
              <p:cNvPr id="1206" name="Picture 2" descr="2023 American Women Quarters Coin Uncirculated Obverse Denver">
                <a:extLst>
                  <a:ext uri="{FF2B5EF4-FFF2-40B4-BE49-F238E27FC236}">
                    <a16:creationId xmlns:a16="http://schemas.microsoft.com/office/drawing/2014/main" id="{F8124755-C5FD-D997-8C20-2ABF0623FF9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6380" b="99870" l="4297" r="91797">
                            <a14:foregroundMark x1="55469" y1="36068" x2="22005" y2="37370"/>
                            <a14:foregroundMark x1="13151" y1="62630" x2="4297" y2="50651"/>
                            <a14:foregroundMark x1="11198" y1="46224" x2="58594" y2="10807"/>
                            <a14:foregroundMark x1="35938" y1="8984" x2="75651" y2="8984"/>
                            <a14:foregroundMark x1="54818" y1="19010" x2="89583" y2="44922"/>
                            <a14:foregroundMark x1="86458" y1="44271" x2="82031" y2="63281"/>
                            <a14:foregroundMark x1="81380" y1="61328" x2="81380" y2="61328"/>
                            <a14:foregroundMark x1="82031" y1="60156" x2="92057" y2="55729"/>
                            <a14:foregroundMark x1="64323" y1="70182" x2="38411" y2="98047"/>
                            <a14:foregroundMark x1="56120" y1="31641" x2="55469" y2="8333"/>
                            <a14:foregroundMark x1="42839" y1="62630" x2="52344" y2="99870"/>
                            <a14:foregroundMark x1="40365" y1="34896" x2="41536" y2="638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33362" y="3915121"/>
                <a:ext cx="162275" cy="1622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E4417E16-5A7C-C226-57DF-58F3BD4B8D34}"/>
                </a:ext>
              </a:extLst>
            </p:cNvPr>
            <p:cNvGrpSpPr/>
            <p:nvPr/>
          </p:nvGrpSpPr>
          <p:grpSpPr>
            <a:xfrm>
              <a:off x="5306796" y="3551951"/>
              <a:ext cx="327259" cy="457200"/>
              <a:chOff x="5306796" y="3551951"/>
              <a:chExt cx="327259" cy="457200"/>
            </a:xfrm>
          </p:grpSpPr>
          <p:pic>
            <p:nvPicPr>
              <p:cNvPr id="1157" name="Graphic 1156" descr="Man with a prosthetic arm">
                <a:extLst>
                  <a:ext uri="{FF2B5EF4-FFF2-40B4-BE49-F238E27FC236}">
                    <a16:creationId xmlns:a16="http://schemas.microsoft.com/office/drawing/2014/main" id="{67499705-7B36-44AF-3F41-ECA6F9C3E0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5306796" y="3551951"/>
                <a:ext cx="327259" cy="457200"/>
              </a:xfrm>
              <a:prstGeom prst="rect">
                <a:avLst/>
              </a:prstGeom>
            </p:spPr>
          </p:pic>
          <p:pic>
            <p:nvPicPr>
              <p:cNvPr id="1207" name="Picture 2" descr="2023 American Women Quarters Coin Uncirculated Obverse Denver">
                <a:extLst>
                  <a:ext uri="{FF2B5EF4-FFF2-40B4-BE49-F238E27FC236}">
                    <a16:creationId xmlns:a16="http://schemas.microsoft.com/office/drawing/2014/main" id="{B2B26880-2498-36FB-C82F-03C2C8517FD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6380" b="99870" l="4297" r="91797">
                            <a14:foregroundMark x1="55469" y1="36068" x2="22005" y2="37370"/>
                            <a14:foregroundMark x1="13151" y1="62630" x2="4297" y2="50651"/>
                            <a14:foregroundMark x1="11198" y1="46224" x2="58594" y2="10807"/>
                            <a14:foregroundMark x1="35938" y1="8984" x2="75651" y2="8984"/>
                            <a14:foregroundMark x1="54818" y1="19010" x2="89583" y2="44922"/>
                            <a14:foregroundMark x1="86458" y1="44271" x2="82031" y2="63281"/>
                            <a14:foregroundMark x1="81380" y1="61328" x2="81380" y2="61328"/>
                            <a14:foregroundMark x1="82031" y1="60156" x2="92057" y2="55729"/>
                            <a14:foregroundMark x1="64323" y1="70182" x2="38411" y2="98047"/>
                            <a14:foregroundMark x1="56120" y1="31641" x2="55469" y2="8333"/>
                            <a14:foregroundMark x1="42839" y1="62630" x2="52344" y2="99870"/>
                            <a14:foregroundMark x1="40365" y1="34896" x2="41536" y2="638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06102" y="3770017"/>
                <a:ext cx="162275" cy="1622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324D1E09-E737-D561-CCC5-14303C3E7993}"/>
                </a:ext>
              </a:extLst>
            </p:cNvPr>
            <p:cNvGrpSpPr/>
            <p:nvPr/>
          </p:nvGrpSpPr>
          <p:grpSpPr>
            <a:xfrm>
              <a:off x="5744877" y="4793063"/>
              <a:ext cx="449981" cy="457200"/>
              <a:chOff x="5741880" y="4794912"/>
              <a:chExt cx="449981" cy="457200"/>
            </a:xfrm>
          </p:grpSpPr>
          <p:pic>
            <p:nvPicPr>
              <p:cNvPr id="1161" name="Graphic 1160" descr="Woman holding a laptop">
                <a:extLst>
                  <a:ext uri="{FF2B5EF4-FFF2-40B4-BE49-F238E27FC236}">
                    <a16:creationId xmlns:a16="http://schemas.microsoft.com/office/drawing/2014/main" id="{49F85423-7506-706B-16DE-03545A6164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p:blipFill>
            <p:spPr>
              <a:xfrm>
                <a:off x="5741880" y="4794912"/>
                <a:ext cx="449981" cy="457200"/>
              </a:xfrm>
              <a:prstGeom prst="rect">
                <a:avLst/>
              </a:prstGeom>
            </p:spPr>
          </p:pic>
          <p:pic>
            <p:nvPicPr>
              <p:cNvPr id="1209" name="Picture 2" descr="2023 American Women Quarters Coin Uncirculated Obverse Denver">
                <a:extLst>
                  <a:ext uri="{FF2B5EF4-FFF2-40B4-BE49-F238E27FC236}">
                    <a16:creationId xmlns:a16="http://schemas.microsoft.com/office/drawing/2014/main" id="{33DB8688-B85B-9E7A-B64F-8385E07556B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6380" b="99870" l="4297" r="91797">
                            <a14:foregroundMark x1="55469" y1="36068" x2="22005" y2="37370"/>
                            <a14:foregroundMark x1="13151" y1="62630" x2="4297" y2="50651"/>
                            <a14:foregroundMark x1="11198" y1="46224" x2="58594" y2="10807"/>
                            <a14:foregroundMark x1="35938" y1="8984" x2="75651" y2="8984"/>
                            <a14:foregroundMark x1="54818" y1="19010" x2="89583" y2="44922"/>
                            <a14:foregroundMark x1="86458" y1="44271" x2="82031" y2="63281"/>
                            <a14:foregroundMark x1="81380" y1="61328" x2="81380" y2="61328"/>
                            <a14:foregroundMark x1="82031" y1="60156" x2="92057" y2="55729"/>
                            <a14:foregroundMark x1="64323" y1="70182" x2="38411" y2="98047"/>
                            <a14:foregroundMark x1="56120" y1="31641" x2="55469" y2="8333"/>
                            <a14:foregroundMark x1="42839" y1="62630" x2="52344" y2="99870"/>
                            <a14:foregroundMark x1="40365" y1="34896" x2="41536" y2="638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3025" y="5063854"/>
                <a:ext cx="162275" cy="1622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00CC08DA-F7B5-BFCC-23A0-8170AD3B7C0F}"/>
                </a:ext>
              </a:extLst>
            </p:cNvPr>
            <p:cNvGrpSpPr/>
            <p:nvPr/>
          </p:nvGrpSpPr>
          <p:grpSpPr>
            <a:xfrm>
              <a:off x="5807070" y="3467241"/>
              <a:ext cx="361336" cy="457200"/>
              <a:chOff x="5807070" y="3467241"/>
              <a:chExt cx="361336" cy="457200"/>
            </a:xfrm>
          </p:grpSpPr>
          <p:pic>
            <p:nvPicPr>
              <p:cNvPr id="1174" name="Graphic 1173" descr="Curly haired woman raising hand">
                <a:extLst>
                  <a:ext uri="{FF2B5EF4-FFF2-40B4-BE49-F238E27FC236}">
                    <a16:creationId xmlns:a16="http://schemas.microsoft.com/office/drawing/2014/main" id="{AD28D4E3-0B79-C939-3E8C-6572013DBB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p:blipFill>
            <p:spPr>
              <a:xfrm>
                <a:off x="5807070" y="3467241"/>
                <a:ext cx="361336" cy="457200"/>
              </a:xfrm>
              <a:prstGeom prst="rect">
                <a:avLst/>
              </a:prstGeom>
            </p:spPr>
          </p:pic>
          <p:pic>
            <p:nvPicPr>
              <p:cNvPr id="1210" name="Picture 2" descr="2023 American Women Quarters Coin Uncirculated Obverse Denver">
                <a:extLst>
                  <a:ext uri="{FF2B5EF4-FFF2-40B4-BE49-F238E27FC236}">
                    <a16:creationId xmlns:a16="http://schemas.microsoft.com/office/drawing/2014/main" id="{3EA60B7A-CF70-3764-1CC3-0A7B65B54B2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6380" b="99870" l="4297" r="91797">
                            <a14:foregroundMark x1="55469" y1="36068" x2="22005" y2="37370"/>
                            <a14:foregroundMark x1="13151" y1="62630" x2="4297" y2="50651"/>
                            <a14:foregroundMark x1="11198" y1="46224" x2="58594" y2="10807"/>
                            <a14:foregroundMark x1="35938" y1="8984" x2="75651" y2="8984"/>
                            <a14:foregroundMark x1="54818" y1="19010" x2="89583" y2="44922"/>
                            <a14:foregroundMark x1="86458" y1="44271" x2="82031" y2="63281"/>
                            <a14:foregroundMark x1="81380" y1="61328" x2="81380" y2="61328"/>
                            <a14:foregroundMark x1="82031" y1="60156" x2="92057" y2="55729"/>
                            <a14:foregroundMark x1="64323" y1="70182" x2="38411" y2="98047"/>
                            <a14:foregroundMark x1="56120" y1="31641" x2="55469" y2="8333"/>
                            <a14:foregroundMark x1="42839" y1="62630" x2="52344" y2="99870"/>
                            <a14:foregroundMark x1="40365" y1="34896" x2="41536" y2="638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48799" y="3687252"/>
                <a:ext cx="162275" cy="1622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A0B12D02-A9A4-72AA-3179-6FA5885543D1}"/>
                </a:ext>
              </a:extLst>
            </p:cNvPr>
            <p:cNvGrpSpPr/>
            <p:nvPr/>
          </p:nvGrpSpPr>
          <p:grpSpPr>
            <a:xfrm>
              <a:off x="5188963" y="3876708"/>
              <a:ext cx="338575" cy="457200"/>
              <a:chOff x="5188963" y="3876708"/>
              <a:chExt cx="338575" cy="457200"/>
            </a:xfrm>
          </p:grpSpPr>
          <p:pic>
            <p:nvPicPr>
              <p:cNvPr id="1171" name="Graphic 1170" descr="Man in business attire">
                <a:extLst>
                  <a:ext uri="{FF2B5EF4-FFF2-40B4-BE49-F238E27FC236}">
                    <a16:creationId xmlns:a16="http://schemas.microsoft.com/office/drawing/2014/main" id="{C7A22931-DF5E-CB06-4A73-464D12DAFF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/>
              </a:stretch>
            </p:blipFill>
            <p:spPr>
              <a:xfrm>
                <a:off x="5188963" y="3876708"/>
                <a:ext cx="338575" cy="457200"/>
              </a:xfrm>
              <a:prstGeom prst="rect">
                <a:avLst/>
              </a:prstGeom>
            </p:spPr>
          </p:pic>
          <p:pic>
            <p:nvPicPr>
              <p:cNvPr id="1199" name="Picture 2" descr="2023 American Women Quarters Coin Uncirculated Obverse Denver">
                <a:extLst>
                  <a:ext uri="{FF2B5EF4-FFF2-40B4-BE49-F238E27FC236}">
                    <a16:creationId xmlns:a16="http://schemas.microsoft.com/office/drawing/2014/main" id="{79EFC670-145C-80EA-3493-C69CCD789E7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6380" b="99870" l="4297" r="91797">
                            <a14:foregroundMark x1="55469" y1="36068" x2="22005" y2="37370"/>
                            <a14:foregroundMark x1="13151" y1="62630" x2="4297" y2="50651"/>
                            <a14:foregroundMark x1="11198" y1="46224" x2="58594" y2="10807"/>
                            <a14:foregroundMark x1="35938" y1="8984" x2="75651" y2="8984"/>
                            <a14:foregroundMark x1="54818" y1="19010" x2="89583" y2="44922"/>
                            <a14:foregroundMark x1="86458" y1="44271" x2="82031" y2="63281"/>
                            <a14:foregroundMark x1="81380" y1="61328" x2="81380" y2="61328"/>
                            <a14:foregroundMark x1="82031" y1="60156" x2="92057" y2="55729"/>
                            <a14:foregroundMark x1="64323" y1="70182" x2="38411" y2="98047"/>
                            <a14:foregroundMark x1="56120" y1="31641" x2="55469" y2="8333"/>
                            <a14:foregroundMark x1="42839" y1="62630" x2="52344" y2="99870"/>
                            <a14:foregroundMark x1="40365" y1="34896" x2="41536" y2="638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63986" y="4071752"/>
                <a:ext cx="162275" cy="1622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7B936682-5B51-3B20-7AC3-C98C3BBFAB46}"/>
                </a:ext>
              </a:extLst>
            </p:cNvPr>
            <p:cNvGrpSpPr/>
            <p:nvPr/>
          </p:nvGrpSpPr>
          <p:grpSpPr>
            <a:xfrm>
              <a:off x="5152809" y="4225889"/>
              <a:ext cx="312576" cy="457200"/>
              <a:chOff x="5152809" y="4225889"/>
              <a:chExt cx="312576" cy="457200"/>
            </a:xfrm>
          </p:grpSpPr>
          <p:pic>
            <p:nvPicPr>
              <p:cNvPr id="1165" name="Graphic 1164" descr="Man in hoodie holding controller">
                <a:extLst>
                  <a:ext uri="{FF2B5EF4-FFF2-40B4-BE49-F238E27FC236}">
                    <a16:creationId xmlns:a16="http://schemas.microsoft.com/office/drawing/2014/main" id="{CFB8CF4D-95B2-8786-5811-7D75DF33C8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5152809" y="4225889"/>
                <a:ext cx="312576" cy="457200"/>
              </a:xfrm>
              <a:prstGeom prst="rect">
                <a:avLst/>
              </a:prstGeom>
            </p:spPr>
          </p:pic>
          <p:pic>
            <p:nvPicPr>
              <p:cNvPr id="1208" name="Picture 2" descr="2023 American Women Quarters Coin Uncirculated Obverse Denver">
                <a:extLst>
                  <a:ext uri="{FF2B5EF4-FFF2-40B4-BE49-F238E27FC236}">
                    <a16:creationId xmlns:a16="http://schemas.microsoft.com/office/drawing/2014/main" id="{701685F0-C0CE-767E-FEF5-470ABA46728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6380" b="99870" l="4297" r="91797">
                            <a14:foregroundMark x1="55469" y1="36068" x2="22005" y2="37370"/>
                            <a14:foregroundMark x1="13151" y1="62630" x2="4297" y2="50651"/>
                            <a14:foregroundMark x1="11198" y1="46224" x2="58594" y2="10807"/>
                            <a14:foregroundMark x1="35938" y1="8984" x2="75651" y2="8984"/>
                            <a14:foregroundMark x1="54818" y1="19010" x2="89583" y2="44922"/>
                            <a14:foregroundMark x1="86458" y1="44271" x2="82031" y2="63281"/>
                            <a14:foregroundMark x1="81380" y1="61328" x2="81380" y2="61328"/>
                            <a14:foregroundMark x1="82031" y1="60156" x2="92057" y2="55729"/>
                            <a14:foregroundMark x1="64323" y1="70182" x2="38411" y2="98047"/>
                            <a14:foregroundMark x1="56120" y1="31641" x2="55469" y2="8333"/>
                            <a14:foregroundMark x1="42839" y1="62630" x2="52344" y2="99870"/>
                            <a14:foregroundMark x1="40365" y1="34896" x2="41536" y2="638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73981" y="4470118"/>
                <a:ext cx="162275" cy="1622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205B6770-0A45-87AF-2828-878DD3CE7642}"/>
                </a:ext>
              </a:extLst>
            </p:cNvPr>
            <p:cNvGrpSpPr/>
            <p:nvPr/>
          </p:nvGrpSpPr>
          <p:grpSpPr>
            <a:xfrm>
              <a:off x="5198944" y="4551010"/>
              <a:ext cx="317951" cy="457200"/>
              <a:chOff x="5198944" y="4551010"/>
              <a:chExt cx="317951" cy="457200"/>
            </a:xfrm>
          </p:grpSpPr>
          <p:pic>
            <p:nvPicPr>
              <p:cNvPr id="1166" name="Graphic 1165" descr="Man wearing a jacket">
                <a:extLst>
                  <a:ext uri="{FF2B5EF4-FFF2-40B4-BE49-F238E27FC236}">
                    <a16:creationId xmlns:a16="http://schemas.microsoft.com/office/drawing/2014/main" id="{60540065-A458-4DB7-C9D8-D402E1DD13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/>
              </a:stretch>
            </p:blipFill>
            <p:spPr>
              <a:xfrm>
                <a:off x="5198944" y="4551010"/>
                <a:ext cx="317951" cy="457200"/>
              </a:xfrm>
              <a:prstGeom prst="rect">
                <a:avLst/>
              </a:prstGeom>
            </p:spPr>
          </p:pic>
          <p:pic>
            <p:nvPicPr>
              <p:cNvPr id="1213" name="Picture 2" descr="2023 American Women Quarters Coin Uncirculated Obverse Denver">
                <a:extLst>
                  <a:ext uri="{FF2B5EF4-FFF2-40B4-BE49-F238E27FC236}">
                    <a16:creationId xmlns:a16="http://schemas.microsoft.com/office/drawing/2014/main" id="{CA0DB94C-2265-C2F1-0DAD-9E4D0ED5FD4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6380" b="99870" l="4297" r="91797">
                            <a14:foregroundMark x1="55469" y1="36068" x2="22005" y2="37370"/>
                            <a14:foregroundMark x1="13151" y1="62630" x2="4297" y2="50651"/>
                            <a14:foregroundMark x1="11198" y1="46224" x2="58594" y2="10807"/>
                            <a14:foregroundMark x1="35938" y1="8984" x2="75651" y2="8984"/>
                            <a14:foregroundMark x1="54818" y1="19010" x2="89583" y2="44922"/>
                            <a14:foregroundMark x1="86458" y1="44271" x2="82031" y2="63281"/>
                            <a14:foregroundMark x1="81380" y1="61328" x2="81380" y2="61328"/>
                            <a14:foregroundMark x1="82031" y1="60156" x2="92057" y2="55729"/>
                            <a14:foregroundMark x1="64323" y1="70182" x2="38411" y2="98047"/>
                            <a14:foregroundMark x1="56120" y1="31641" x2="55469" y2="8333"/>
                            <a14:foregroundMark x1="42839" y1="62630" x2="52344" y2="99870"/>
                            <a14:foregroundMark x1="40365" y1="34896" x2="41536" y2="638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86199" y="4811076"/>
                <a:ext cx="162275" cy="1622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B3A93516-D6D5-E193-A887-D10109C15711}"/>
                </a:ext>
              </a:extLst>
            </p:cNvPr>
            <p:cNvGrpSpPr/>
            <p:nvPr/>
          </p:nvGrpSpPr>
          <p:grpSpPr>
            <a:xfrm>
              <a:off x="5688093" y="4349221"/>
              <a:ext cx="339777" cy="457200"/>
              <a:chOff x="5688093" y="4349221"/>
              <a:chExt cx="339777" cy="457200"/>
            </a:xfrm>
          </p:grpSpPr>
          <p:pic>
            <p:nvPicPr>
              <p:cNvPr id="1159" name="Graphic 1158" descr="Man in glasses wearing turtleneck">
                <a:extLst>
                  <a:ext uri="{FF2B5EF4-FFF2-40B4-BE49-F238E27FC236}">
                    <a16:creationId xmlns:a16="http://schemas.microsoft.com/office/drawing/2014/main" id="{3B250AD5-DF08-3B5B-89EA-2560750996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5"/>
                  </a:ext>
                </a:extLst>
              </a:blip>
              <a:stretch>
                <a:fillRect/>
              </a:stretch>
            </p:blipFill>
            <p:spPr>
              <a:xfrm>
                <a:off x="5688093" y="4349221"/>
                <a:ext cx="339777" cy="457200"/>
              </a:xfrm>
              <a:prstGeom prst="rect">
                <a:avLst/>
              </a:prstGeom>
            </p:spPr>
          </p:pic>
          <p:pic>
            <p:nvPicPr>
              <p:cNvPr id="1214" name="Picture 2" descr="2023 American Women Quarters Coin Uncirculated Obverse Denver">
                <a:extLst>
                  <a:ext uri="{FF2B5EF4-FFF2-40B4-BE49-F238E27FC236}">
                    <a16:creationId xmlns:a16="http://schemas.microsoft.com/office/drawing/2014/main" id="{99F97E1E-9714-119F-7912-EAA02495A8D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6380" b="99870" l="4297" r="91797">
                            <a14:foregroundMark x1="55469" y1="36068" x2="22005" y2="37370"/>
                            <a14:foregroundMark x1="13151" y1="62630" x2="4297" y2="50651"/>
                            <a14:foregroundMark x1="11198" y1="46224" x2="58594" y2="10807"/>
                            <a14:foregroundMark x1="35938" y1="8984" x2="75651" y2="8984"/>
                            <a14:foregroundMark x1="54818" y1="19010" x2="89583" y2="44922"/>
                            <a14:foregroundMark x1="86458" y1="44271" x2="82031" y2="63281"/>
                            <a14:foregroundMark x1="81380" y1="61328" x2="81380" y2="61328"/>
                            <a14:foregroundMark x1="82031" y1="60156" x2="92057" y2="55729"/>
                            <a14:foregroundMark x1="64323" y1="70182" x2="38411" y2="98047"/>
                            <a14:foregroundMark x1="56120" y1="31641" x2="55469" y2="8333"/>
                            <a14:foregroundMark x1="42839" y1="62630" x2="52344" y2="99870"/>
                            <a14:foregroundMark x1="40365" y1="34896" x2="41536" y2="638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80787" y="4595513"/>
                <a:ext cx="162275" cy="1622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A5CD7551-5086-4DB1-5111-42BA7642AC89}"/>
                </a:ext>
              </a:extLst>
            </p:cNvPr>
            <p:cNvGrpSpPr/>
            <p:nvPr/>
          </p:nvGrpSpPr>
          <p:grpSpPr>
            <a:xfrm>
              <a:off x="6234322" y="4741402"/>
              <a:ext cx="435429" cy="457200"/>
              <a:chOff x="6234322" y="4741402"/>
              <a:chExt cx="435429" cy="457200"/>
            </a:xfrm>
          </p:grpSpPr>
          <p:pic>
            <p:nvPicPr>
              <p:cNvPr id="1176" name="Graphic 1175" descr="Woman with a prosthetic arm">
                <a:extLst>
                  <a:ext uri="{FF2B5EF4-FFF2-40B4-BE49-F238E27FC236}">
                    <a16:creationId xmlns:a16="http://schemas.microsoft.com/office/drawing/2014/main" id="{97D7BF67-1464-E12A-1616-404B5A369B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7"/>
                  </a:ext>
                </a:extLst>
              </a:blip>
              <a:stretch>
                <a:fillRect/>
              </a:stretch>
            </p:blipFill>
            <p:spPr>
              <a:xfrm>
                <a:off x="6234322" y="4741402"/>
                <a:ext cx="435429" cy="457200"/>
              </a:xfrm>
              <a:prstGeom prst="rect">
                <a:avLst/>
              </a:prstGeom>
            </p:spPr>
          </p:pic>
          <p:pic>
            <p:nvPicPr>
              <p:cNvPr id="1215" name="Picture 2" descr="2023 American Women Quarters Coin Uncirculated Obverse Denver">
                <a:extLst>
                  <a:ext uri="{FF2B5EF4-FFF2-40B4-BE49-F238E27FC236}">
                    <a16:creationId xmlns:a16="http://schemas.microsoft.com/office/drawing/2014/main" id="{00E2EFCD-3B22-9670-47D4-E95E6033349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6380" b="99870" l="4297" r="91797">
                            <a14:foregroundMark x1="55469" y1="36068" x2="22005" y2="37370"/>
                            <a14:foregroundMark x1="13151" y1="62630" x2="4297" y2="50651"/>
                            <a14:foregroundMark x1="11198" y1="46224" x2="58594" y2="10807"/>
                            <a14:foregroundMark x1="35938" y1="8984" x2="75651" y2="8984"/>
                            <a14:foregroundMark x1="54818" y1="19010" x2="89583" y2="44922"/>
                            <a14:foregroundMark x1="86458" y1="44271" x2="82031" y2="63281"/>
                            <a14:foregroundMark x1="81380" y1="61328" x2="81380" y2="61328"/>
                            <a14:foregroundMark x1="82031" y1="60156" x2="92057" y2="55729"/>
                            <a14:foregroundMark x1="64323" y1="70182" x2="38411" y2="98047"/>
                            <a14:foregroundMark x1="56120" y1="31641" x2="55469" y2="8333"/>
                            <a14:foregroundMark x1="42839" y1="62630" x2="52344" y2="99870"/>
                            <a14:foregroundMark x1="40365" y1="34896" x2="41536" y2="638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329304" y="5000241"/>
                <a:ext cx="162275" cy="1622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A6ADC702-7554-4B0C-B477-02EDDE5C9FCE}"/>
              </a:ext>
            </a:extLst>
          </p:cNvPr>
          <p:cNvGrpSpPr/>
          <p:nvPr/>
        </p:nvGrpSpPr>
        <p:grpSpPr>
          <a:xfrm>
            <a:off x="4490602" y="3410972"/>
            <a:ext cx="2460728" cy="1614375"/>
            <a:chOff x="4490602" y="3410972"/>
            <a:chExt cx="2460728" cy="1614375"/>
          </a:xfrm>
        </p:grpSpPr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4F6766C6-4C9E-FBD5-15B4-DDDCF8C0B49B}"/>
                </a:ext>
              </a:extLst>
            </p:cNvPr>
            <p:cNvGrpSpPr/>
            <p:nvPr/>
          </p:nvGrpSpPr>
          <p:grpSpPr>
            <a:xfrm>
              <a:off x="5027377" y="3505892"/>
              <a:ext cx="339777" cy="457200"/>
              <a:chOff x="5027377" y="3505892"/>
              <a:chExt cx="339777" cy="457200"/>
            </a:xfrm>
          </p:grpSpPr>
          <p:pic>
            <p:nvPicPr>
              <p:cNvPr id="1149" name="Graphic 1148" descr="Man in glasses wearing turtleneck">
                <a:extLst>
                  <a:ext uri="{FF2B5EF4-FFF2-40B4-BE49-F238E27FC236}">
                    <a16:creationId xmlns:a16="http://schemas.microsoft.com/office/drawing/2014/main" id="{09DB0F5C-BE32-EADC-CC13-680C5EF3ABC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5"/>
                  </a:ext>
                </a:extLst>
              </a:blip>
              <a:stretch>
                <a:fillRect/>
              </a:stretch>
            </p:blipFill>
            <p:spPr>
              <a:xfrm>
                <a:off x="5027377" y="3505892"/>
                <a:ext cx="339777" cy="457200"/>
              </a:xfrm>
              <a:prstGeom prst="rect">
                <a:avLst/>
              </a:prstGeom>
            </p:spPr>
          </p:pic>
          <p:pic>
            <p:nvPicPr>
              <p:cNvPr id="1212" name="Picture 4" descr="2023 American Women Quarters Coin Bessie Coleman Uncirculated Reverse">
                <a:extLst>
                  <a:ext uri="{FF2B5EF4-FFF2-40B4-BE49-F238E27FC236}">
                    <a16:creationId xmlns:a16="http://schemas.microsoft.com/office/drawing/2014/main" id="{28E726B7-8FA8-E87B-19E9-DBBC248E5AE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8">
                <a:extLst>
                  <a:ext uri="{BEBA8EAE-BF5A-486C-A8C5-ECC9F3942E4B}">
                    <a14:imgProps xmlns:a14="http://schemas.microsoft.com/office/drawing/2010/main">
                      <a14:imgLayer r:embed="rId29">
                        <a14:imgEffect>
                          <a14:backgroundRemoval t="781" b="94922" l="4688" r="93099">
                            <a14:foregroundMark x1="22786" y1="61589" x2="22786" y2="61589"/>
                            <a14:foregroundMark x1="24609" y1="73047" x2="24609" y2="73047"/>
                            <a14:foregroundMark x1="47656" y1="80208" x2="47656" y2="80208"/>
                            <a14:foregroundMark x1="49349" y1="80208" x2="49349" y2="80208"/>
                            <a14:foregroundMark x1="50260" y1="80208" x2="50260" y2="80208"/>
                            <a14:foregroundMark x1="33464" y1="88151" x2="33464" y2="88151"/>
                            <a14:foregroundMark x1="33464" y1="87240" x2="33464" y2="87240"/>
                            <a14:foregroundMark x1="33464" y1="76693" x2="47656" y2="86328"/>
                            <a14:foregroundMark x1="8724" y1="69531" x2="56510" y2="81120"/>
                            <a14:foregroundMark x1="37109" y1="89193" x2="4688" y2="57943"/>
                            <a14:foregroundMark x1="56380" y1="79036" x2="83464" y2="89193"/>
                            <a14:foregroundMark x1="57552" y1="93359" x2="24479" y2="95182"/>
                            <a14:foregroundMark x1="85938" y1="67578" x2="93099" y2="50130"/>
                            <a14:foregroundMark x1="88932" y1="46484" x2="38281" y2="9766"/>
                            <a14:foregroundMark x1="68490" y1="21224" x2="37109" y2="781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20526" y="3725301"/>
                <a:ext cx="153478" cy="15347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79C6EFF4-2817-A13F-C172-155AD9005B8B}"/>
                </a:ext>
              </a:extLst>
            </p:cNvPr>
            <p:cNvGrpSpPr/>
            <p:nvPr/>
          </p:nvGrpSpPr>
          <p:grpSpPr>
            <a:xfrm>
              <a:off x="6154612" y="3410972"/>
              <a:ext cx="449981" cy="457200"/>
              <a:chOff x="6154612" y="3410972"/>
              <a:chExt cx="449981" cy="457200"/>
            </a:xfrm>
          </p:grpSpPr>
          <p:pic>
            <p:nvPicPr>
              <p:cNvPr id="1155" name="Graphic 1154" descr="Woman holding a laptop">
                <a:extLst>
                  <a:ext uri="{FF2B5EF4-FFF2-40B4-BE49-F238E27FC236}">
                    <a16:creationId xmlns:a16="http://schemas.microsoft.com/office/drawing/2014/main" id="{0CCF7EB4-A3A7-8743-6C5A-036D2BAE88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p:blipFill>
            <p:spPr>
              <a:xfrm>
                <a:off x="6154612" y="3410972"/>
                <a:ext cx="449981" cy="457200"/>
              </a:xfrm>
              <a:prstGeom prst="rect">
                <a:avLst/>
              </a:prstGeom>
            </p:spPr>
          </p:pic>
          <p:pic>
            <p:nvPicPr>
              <p:cNvPr id="1186" name="Picture 4" descr="2023 American Women Quarters Coin Bessie Coleman Uncirculated Reverse">
                <a:extLst>
                  <a:ext uri="{FF2B5EF4-FFF2-40B4-BE49-F238E27FC236}">
                    <a16:creationId xmlns:a16="http://schemas.microsoft.com/office/drawing/2014/main" id="{D8D876E4-10C5-1CBA-5821-11A117521A9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8">
                <a:extLst>
                  <a:ext uri="{BEBA8EAE-BF5A-486C-A8C5-ECC9F3942E4B}">
                    <a14:imgProps xmlns:a14="http://schemas.microsoft.com/office/drawing/2010/main">
                      <a14:imgLayer r:embed="rId29">
                        <a14:imgEffect>
                          <a14:backgroundRemoval t="781" b="94922" l="4688" r="93099">
                            <a14:foregroundMark x1="22786" y1="61589" x2="22786" y2="61589"/>
                            <a14:foregroundMark x1="24609" y1="73047" x2="24609" y2="73047"/>
                            <a14:foregroundMark x1="47656" y1="80208" x2="47656" y2="80208"/>
                            <a14:foregroundMark x1="49349" y1="80208" x2="49349" y2="80208"/>
                            <a14:foregroundMark x1="50260" y1="80208" x2="50260" y2="80208"/>
                            <a14:foregroundMark x1="33464" y1="88151" x2="33464" y2="88151"/>
                            <a14:foregroundMark x1="33464" y1="87240" x2="33464" y2="87240"/>
                            <a14:foregroundMark x1="33464" y1="76693" x2="47656" y2="86328"/>
                            <a14:foregroundMark x1="8724" y1="69531" x2="56510" y2="81120"/>
                            <a14:foregroundMark x1="37109" y1="89193" x2="4688" y2="57943"/>
                            <a14:foregroundMark x1="56380" y1="79036" x2="83464" y2="89193"/>
                            <a14:foregroundMark x1="57552" y1="93359" x2="24479" y2="95182"/>
                            <a14:foregroundMark x1="85938" y1="67578" x2="93099" y2="50130"/>
                            <a14:foregroundMark x1="88932" y1="46484" x2="38281" y2="9766"/>
                            <a14:foregroundMark x1="68490" y1="21224" x2="37109" y2="781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16090" y="3630265"/>
                <a:ext cx="153478" cy="15347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9B68DC34-119F-A285-537F-A513AC5FB620}"/>
                </a:ext>
              </a:extLst>
            </p:cNvPr>
            <p:cNvGrpSpPr/>
            <p:nvPr/>
          </p:nvGrpSpPr>
          <p:grpSpPr>
            <a:xfrm>
              <a:off x="5776742" y="4074047"/>
              <a:ext cx="449981" cy="457200"/>
              <a:chOff x="5776742" y="4074047"/>
              <a:chExt cx="449981" cy="457200"/>
            </a:xfrm>
          </p:grpSpPr>
          <p:pic>
            <p:nvPicPr>
              <p:cNvPr id="1151" name="Graphic 1150" descr="Woman holding a laptop">
                <a:extLst>
                  <a:ext uri="{FF2B5EF4-FFF2-40B4-BE49-F238E27FC236}">
                    <a16:creationId xmlns:a16="http://schemas.microsoft.com/office/drawing/2014/main" id="{856B0F56-CC72-B90D-F3EF-666528F0A4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p:blipFill>
            <p:spPr>
              <a:xfrm>
                <a:off x="5776742" y="4074047"/>
                <a:ext cx="449981" cy="457200"/>
              </a:xfrm>
              <a:prstGeom prst="rect">
                <a:avLst/>
              </a:prstGeom>
            </p:spPr>
          </p:pic>
          <p:pic>
            <p:nvPicPr>
              <p:cNvPr id="1187" name="Picture 4" descr="2023 American Women Quarters Coin Bessie Coleman Uncirculated Reverse">
                <a:extLst>
                  <a:ext uri="{FF2B5EF4-FFF2-40B4-BE49-F238E27FC236}">
                    <a16:creationId xmlns:a16="http://schemas.microsoft.com/office/drawing/2014/main" id="{0A15CC65-ED5E-AEFB-3C9B-9CD95C5BE7A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8">
                <a:extLst>
                  <a:ext uri="{BEBA8EAE-BF5A-486C-A8C5-ECC9F3942E4B}">
                    <a14:imgProps xmlns:a14="http://schemas.microsoft.com/office/drawing/2010/main">
                      <a14:imgLayer r:embed="rId29">
                        <a14:imgEffect>
                          <a14:backgroundRemoval t="781" b="94922" l="4688" r="93099">
                            <a14:foregroundMark x1="22786" y1="61589" x2="22786" y2="61589"/>
                            <a14:foregroundMark x1="24609" y1="73047" x2="24609" y2="73047"/>
                            <a14:foregroundMark x1="47656" y1="80208" x2="47656" y2="80208"/>
                            <a14:foregroundMark x1="49349" y1="80208" x2="49349" y2="80208"/>
                            <a14:foregroundMark x1="50260" y1="80208" x2="50260" y2="80208"/>
                            <a14:foregroundMark x1="33464" y1="88151" x2="33464" y2="88151"/>
                            <a14:foregroundMark x1="33464" y1="87240" x2="33464" y2="87240"/>
                            <a14:foregroundMark x1="33464" y1="76693" x2="47656" y2="86328"/>
                            <a14:foregroundMark x1="8724" y1="69531" x2="56510" y2="81120"/>
                            <a14:foregroundMark x1="37109" y1="89193" x2="4688" y2="57943"/>
                            <a14:foregroundMark x1="56380" y1="79036" x2="83464" y2="89193"/>
                            <a14:foregroundMark x1="57552" y1="93359" x2="24479" y2="95182"/>
                            <a14:foregroundMark x1="85938" y1="67578" x2="93099" y2="50130"/>
                            <a14:foregroundMark x1="88932" y1="46484" x2="38281" y2="9766"/>
                            <a14:foregroundMark x1="68490" y1="21224" x2="37109" y2="781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52462" y="4307870"/>
                <a:ext cx="153478" cy="15347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FF13EB39-FB12-5000-5E2C-309C302722B5}"/>
                </a:ext>
              </a:extLst>
            </p:cNvPr>
            <p:cNvGrpSpPr/>
            <p:nvPr/>
          </p:nvGrpSpPr>
          <p:grpSpPr>
            <a:xfrm>
              <a:off x="6110290" y="4156880"/>
              <a:ext cx="435429" cy="457200"/>
              <a:chOff x="6110290" y="4156880"/>
              <a:chExt cx="435429" cy="457200"/>
            </a:xfrm>
          </p:grpSpPr>
          <p:pic>
            <p:nvPicPr>
              <p:cNvPr id="1146" name="Graphic 1145" descr="Woman with a prosthetic arm">
                <a:extLst>
                  <a:ext uri="{FF2B5EF4-FFF2-40B4-BE49-F238E27FC236}">
                    <a16:creationId xmlns:a16="http://schemas.microsoft.com/office/drawing/2014/main" id="{038DBA8C-CD57-3E2B-EC0F-8063A35B69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7"/>
                  </a:ext>
                </a:extLst>
              </a:blip>
              <a:stretch>
                <a:fillRect/>
              </a:stretch>
            </p:blipFill>
            <p:spPr>
              <a:xfrm>
                <a:off x="6110290" y="4156880"/>
                <a:ext cx="435429" cy="457200"/>
              </a:xfrm>
              <a:prstGeom prst="rect">
                <a:avLst/>
              </a:prstGeom>
            </p:spPr>
          </p:pic>
          <p:pic>
            <p:nvPicPr>
              <p:cNvPr id="1188" name="Picture 4" descr="2023 American Women Quarters Coin Bessie Coleman Uncirculated Reverse">
                <a:extLst>
                  <a:ext uri="{FF2B5EF4-FFF2-40B4-BE49-F238E27FC236}">
                    <a16:creationId xmlns:a16="http://schemas.microsoft.com/office/drawing/2014/main" id="{FA686586-5C58-EEC5-DC0A-D5B18A39FAF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8">
                <a:extLst>
                  <a:ext uri="{BEBA8EAE-BF5A-486C-A8C5-ECC9F3942E4B}">
                    <a14:imgProps xmlns:a14="http://schemas.microsoft.com/office/drawing/2010/main">
                      <a14:imgLayer r:embed="rId29">
                        <a14:imgEffect>
                          <a14:backgroundRemoval t="781" b="94922" l="4688" r="93099">
                            <a14:foregroundMark x1="22786" y1="61589" x2="22786" y2="61589"/>
                            <a14:foregroundMark x1="24609" y1="73047" x2="24609" y2="73047"/>
                            <a14:foregroundMark x1="47656" y1="80208" x2="47656" y2="80208"/>
                            <a14:foregroundMark x1="49349" y1="80208" x2="49349" y2="80208"/>
                            <a14:foregroundMark x1="50260" y1="80208" x2="50260" y2="80208"/>
                            <a14:foregroundMark x1="33464" y1="88151" x2="33464" y2="88151"/>
                            <a14:foregroundMark x1="33464" y1="87240" x2="33464" y2="87240"/>
                            <a14:foregroundMark x1="33464" y1="76693" x2="47656" y2="86328"/>
                            <a14:foregroundMark x1="8724" y1="69531" x2="56510" y2="81120"/>
                            <a14:foregroundMark x1="37109" y1="89193" x2="4688" y2="57943"/>
                            <a14:foregroundMark x1="56380" y1="79036" x2="83464" y2="89193"/>
                            <a14:foregroundMark x1="57552" y1="93359" x2="24479" y2="95182"/>
                            <a14:foregroundMark x1="85938" y1="67578" x2="93099" y2="50130"/>
                            <a14:foregroundMark x1="88932" y1="46484" x2="38281" y2="9766"/>
                            <a14:foregroundMark x1="68490" y1="21224" x2="37109" y2="781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16090" y="4376589"/>
                <a:ext cx="153478" cy="15347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33B00F3D-FB98-5A44-CEA8-25AC41D7C9E1}"/>
                </a:ext>
              </a:extLst>
            </p:cNvPr>
            <p:cNvGrpSpPr/>
            <p:nvPr/>
          </p:nvGrpSpPr>
          <p:grpSpPr>
            <a:xfrm>
              <a:off x="5961773" y="4498266"/>
              <a:ext cx="435429" cy="488055"/>
              <a:chOff x="5961773" y="4498266"/>
              <a:chExt cx="435429" cy="488055"/>
            </a:xfrm>
          </p:grpSpPr>
          <p:pic>
            <p:nvPicPr>
              <p:cNvPr id="1152" name="Graphic 1151" descr="Woman with a prosthetic arm">
                <a:extLst>
                  <a:ext uri="{FF2B5EF4-FFF2-40B4-BE49-F238E27FC236}">
                    <a16:creationId xmlns:a16="http://schemas.microsoft.com/office/drawing/2014/main" id="{8692DD73-EC0D-6A53-1D8F-33CFF5F261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7"/>
                  </a:ext>
                </a:extLst>
              </a:blip>
              <a:stretch>
                <a:fillRect/>
              </a:stretch>
            </p:blipFill>
            <p:spPr>
              <a:xfrm>
                <a:off x="5961773" y="4498266"/>
                <a:ext cx="435429" cy="457200"/>
              </a:xfrm>
              <a:prstGeom prst="rect">
                <a:avLst/>
              </a:prstGeom>
            </p:spPr>
          </p:pic>
          <p:pic>
            <p:nvPicPr>
              <p:cNvPr id="1189" name="Picture 4" descr="2023 American Women Quarters Coin Bessie Coleman Uncirculated Reverse">
                <a:extLst>
                  <a:ext uri="{FF2B5EF4-FFF2-40B4-BE49-F238E27FC236}">
                    <a16:creationId xmlns:a16="http://schemas.microsoft.com/office/drawing/2014/main" id="{B1AFC1AD-FA90-11D7-7791-4EEB531B5A6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8">
                <a:extLst>
                  <a:ext uri="{BEBA8EAE-BF5A-486C-A8C5-ECC9F3942E4B}">
                    <a14:imgProps xmlns:a14="http://schemas.microsoft.com/office/drawing/2010/main">
                      <a14:imgLayer r:embed="rId29">
                        <a14:imgEffect>
                          <a14:backgroundRemoval t="781" b="94922" l="4688" r="93099">
                            <a14:foregroundMark x1="22786" y1="61589" x2="22786" y2="61589"/>
                            <a14:foregroundMark x1="24609" y1="73047" x2="24609" y2="73047"/>
                            <a14:foregroundMark x1="47656" y1="80208" x2="47656" y2="80208"/>
                            <a14:foregroundMark x1="49349" y1="80208" x2="49349" y2="80208"/>
                            <a14:foregroundMark x1="50260" y1="80208" x2="50260" y2="80208"/>
                            <a14:foregroundMark x1="33464" y1="88151" x2="33464" y2="88151"/>
                            <a14:foregroundMark x1="33464" y1="87240" x2="33464" y2="87240"/>
                            <a14:foregroundMark x1="33464" y1="76693" x2="47656" y2="86328"/>
                            <a14:foregroundMark x1="8724" y1="69531" x2="56510" y2="81120"/>
                            <a14:foregroundMark x1="37109" y1="89193" x2="4688" y2="57943"/>
                            <a14:foregroundMark x1="56380" y1="79036" x2="83464" y2="89193"/>
                            <a14:foregroundMark x1="57552" y1="93359" x2="24479" y2="95182"/>
                            <a14:foregroundMark x1="85938" y1="67578" x2="93099" y2="50130"/>
                            <a14:foregroundMark x1="88932" y1="46484" x2="38281" y2="9766"/>
                            <a14:foregroundMark x1="68490" y1="21224" x2="37109" y2="781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17383" y="4832843"/>
                <a:ext cx="153478" cy="15347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A76B4040-FD65-1F6B-D4E5-E13466C0B6E9}"/>
                </a:ext>
              </a:extLst>
            </p:cNvPr>
            <p:cNvGrpSpPr/>
            <p:nvPr/>
          </p:nvGrpSpPr>
          <p:grpSpPr>
            <a:xfrm>
              <a:off x="5489460" y="4124301"/>
              <a:ext cx="312576" cy="457200"/>
              <a:chOff x="5489460" y="4124301"/>
              <a:chExt cx="312576" cy="457200"/>
            </a:xfrm>
          </p:grpSpPr>
          <p:pic>
            <p:nvPicPr>
              <p:cNvPr id="1173" name="Graphic 1172" descr="Man in hoodie holding controller">
                <a:extLst>
                  <a:ext uri="{FF2B5EF4-FFF2-40B4-BE49-F238E27FC236}">
                    <a16:creationId xmlns:a16="http://schemas.microsoft.com/office/drawing/2014/main" id="{39527BEA-2245-98FA-8BD6-E0CA50721A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5489460" y="4124301"/>
                <a:ext cx="312576" cy="457200"/>
              </a:xfrm>
              <a:prstGeom prst="rect">
                <a:avLst/>
              </a:prstGeom>
            </p:spPr>
          </p:pic>
          <p:pic>
            <p:nvPicPr>
              <p:cNvPr id="1190" name="Picture 4" descr="2023 American Women Quarters Coin Bessie Coleman Uncirculated Reverse">
                <a:extLst>
                  <a:ext uri="{FF2B5EF4-FFF2-40B4-BE49-F238E27FC236}">
                    <a16:creationId xmlns:a16="http://schemas.microsoft.com/office/drawing/2014/main" id="{81118495-9CAF-17AB-35A7-16C3EA1DB5E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8">
                <a:extLst>
                  <a:ext uri="{BEBA8EAE-BF5A-486C-A8C5-ECC9F3942E4B}">
                    <a14:imgProps xmlns:a14="http://schemas.microsoft.com/office/drawing/2010/main">
                      <a14:imgLayer r:embed="rId29">
                        <a14:imgEffect>
                          <a14:backgroundRemoval t="781" b="94922" l="4688" r="93099">
                            <a14:foregroundMark x1="22786" y1="61589" x2="22786" y2="61589"/>
                            <a14:foregroundMark x1="24609" y1="73047" x2="24609" y2="73047"/>
                            <a14:foregroundMark x1="47656" y1="80208" x2="47656" y2="80208"/>
                            <a14:foregroundMark x1="49349" y1="80208" x2="49349" y2="80208"/>
                            <a14:foregroundMark x1="50260" y1="80208" x2="50260" y2="80208"/>
                            <a14:foregroundMark x1="33464" y1="88151" x2="33464" y2="88151"/>
                            <a14:foregroundMark x1="33464" y1="87240" x2="33464" y2="87240"/>
                            <a14:foregroundMark x1="33464" y1="76693" x2="47656" y2="86328"/>
                            <a14:foregroundMark x1="8724" y1="69531" x2="56510" y2="81120"/>
                            <a14:foregroundMark x1="37109" y1="89193" x2="4688" y2="57943"/>
                            <a14:foregroundMark x1="56380" y1="79036" x2="83464" y2="89193"/>
                            <a14:foregroundMark x1="57552" y1="93359" x2="24479" y2="95182"/>
                            <a14:foregroundMark x1="85938" y1="67578" x2="93099" y2="50130"/>
                            <a14:foregroundMark x1="88932" y1="46484" x2="38281" y2="9766"/>
                            <a14:foregroundMark x1="68490" y1="21224" x2="37109" y2="781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51222" y="4364244"/>
                <a:ext cx="153478" cy="15347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5E4C8890-61A5-4EBB-0C0A-FEA03526526F}"/>
                </a:ext>
              </a:extLst>
            </p:cNvPr>
            <p:cNvGrpSpPr/>
            <p:nvPr/>
          </p:nvGrpSpPr>
          <p:grpSpPr>
            <a:xfrm>
              <a:off x="5523344" y="3754006"/>
              <a:ext cx="363682" cy="457200"/>
              <a:chOff x="5523344" y="3754006"/>
              <a:chExt cx="363682" cy="457200"/>
            </a:xfrm>
          </p:grpSpPr>
          <p:pic>
            <p:nvPicPr>
              <p:cNvPr id="1145" name="Graphic 1144" descr="Bearded man in a robe">
                <a:extLst>
                  <a:ext uri="{FF2B5EF4-FFF2-40B4-BE49-F238E27FC236}">
                    <a16:creationId xmlns:a16="http://schemas.microsoft.com/office/drawing/2014/main" id="{D4E55C4C-D692-462E-1023-E99ADB8917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1"/>
                  </a:ext>
                </a:extLst>
              </a:blip>
              <a:stretch>
                <a:fillRect/>
              </a:stretch>
            </p:blipFill>
            <p:spPr>
              <a:xfrm>
                <a:off x="5523344" y="3754006"/>
                <a:ext cx="363682" cy="457200"/>
              </a:xfrm>
              <a:prstGeom prst="rect">
                <a:avLst/>
              </a:prstGeom>
            </p:spPr>
          </p:pic>
          <p:pic>
            <p:nvPicPr>
              <p:cNvPr id="1192" name="Picture 4" descr="2023 American Women Quarters Coin Bessie Coleman Uncirculated Reverse">
                <a:extLst>
                  <a:ext uri="{FF2B5EF4-FFF2-40B4-BE49-F238E27FC236}">
                    <a16:creationId xmlns:a16="http://schemas.microsoft.com/office/drawing/2014/main" id="{1204ED07-BEF5-DB12-3FEF-8691A056B7E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8">
                <a:extLst>
                  <a:ext uri="{BEBA8EAE-BF5A-486C-A8C5-ECC9F3942E4B}">
                    <a14:imgProps xmlns:a14="http://schemas.microsoft.com/office/drawing/2010/main">
                      <a14:imgLayer r:embed="rId29">
                        <a14:imgEffect>
                          <a14:backgroundRemoval t="781" b="94922" l="4688" r="93099">
                            <a14:foregroundMark x1="22786" y1="61589" x2="22786" y2="61589"/>
                            <a14:foregroundMark x1="24609" y1="73047" x2="24609" y2="73047"/>
                            <a14:foregroundMark x1="47656" y1="80208" x2="47656" y2="80208"/>
                            <a14:foregroundMark x1="49349" y1="80208" x2="49349" y2="80208"/>
                            <a14:foregroundMark x1="50260" y1="80208" x2="50260" y2="80208"/>
                            <a14:foregroundMark x1="33464" y1="88151" x2="33464" y2="88151"/>
                            <a14:foregroundMark x1="33464" y1="87240" x2="33464" y2="87240"/>
                            <a14:foregroundMark x1="33464" y1="76693" x2="47656" y2="86328"/>
                            <a14:foregroundMark x1="8724" y1="69531" x2="56510" y2="81120"/>
                            <a14:foregroundMark x1="37109" y1="89193" x2="4688" y2="57943"/>
                            <a14:foregroundMark x1="56380" y1="79036" x2="83464" y2="89193"/>
                            <a14:foregroundMark x1="57552" y1="93359" x2="24479" y2="95182"/>
                            <a14:foregroundMark x1="85938" y1="67578" x2="93099" y2="50130"/>
                            <a14:foregroundMark x1="88932" y1="46484" x2="38281" y2="9766"/>
                            <a14:foregroundMark x1="68490" y1="21224" x2="37109" y2="781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659492" y="3975372"/>
                <a:ext cx="153478" cy="15347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BC289DBF-5812-0A4B-3BC2-1A2433D4A3CD}"/>
                </a:ext>
              </a:extLst>
            </p:cNvPr>
            <p:cNvGrpSpPr/>
            <p:nvPr/>
          </p:nvGrpSpPr>
          <p:grpSpPr>
            <a:xfrm>
              <a:off x="4922867" y="3933272"/>
              <a:ext cx="337399" cy="457200"/>
              <a:chOff x="4922867" y="3933272"/>
              <a:chExt cx="337399" cy="457200"/>
            </a:xfrm>
          </p:grpSpPr>
          <p:pic>
            <p:nvPicPr>
              <p:cNvPr id="1164" name="Graphic 1163" descr="Man with facial hair">
                <a:extLst>
                  <a:ext uri="{FF2B5EF4-FFF2-40B4-BE49-F238E27FC236}">
                    <a16:creationId xmlns:a16="http://schemas.microsoft.com/office/drawing/2014/main" id="{C5220B51-A382-7A25-09A2-EC7CD02BBC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3"/>
                  </a:ext>
                </a:extLst>
              </a:blip>
              <a:stretch>
                <a:fillRect/>
              </a:stretch>
            </p:blipFill>
            <p:spPr>
              <a:xfrm>
                <a:off x="4922867" y="3933272"/>
                <a:ext cx="337399" cy="457200"/>
              </a:xfrm>
              <a:prstGeom prst="rect">
                <a:avLst/>
              </a:prstGeom>
            </p:spPr>
          </p:pic>
          <p:pic>
            <p:nvPicPr>
              <p:cNvPr id="1193" name="Picture 4" descr="2023 American Women Quarters Coin Bessie Coleman Uncirculated Reverse">
                <a:extLst>
                  <a:ext uri="{FF2B5EF4-FFF2-40B4-BE49-F238E27FC236}">
                    <a16:creationId xmlns:a16="http://schemas.microsoft.com/office/drawing/2014/main" id="{7FF3EF4F-43A1-7B4E-1381-95BDD44D5D4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8">
                <a:extLst>
                  <a:ext uri="{BEBA8EAE-BF5A-486C-A8C5-ECC9F3942E4B}">
                    <a14:imgProps xmlns:a14="http://schemas.microsoft.com/office/drawing/2010/main">
                      <a14:imgLayer r:embed="rId29">
                        <a14:imgEffect>
                          <a14:backgroundRemoval t="781" b="94922" l="4688" r="93099">
                            <a14:foregroundMark x1="22786" y1="61589" x2="22786" y2="61589"/>
                            <a14:foregroundMark x1="24609" y1="73047" x2="24609" y2="73047"/>
                            <a14:foregroundMark x1="47656" y1="80208" x2="47656" y2="80208"/>
                            <a14:foregroundMark x1="49349" y1="80208" x2="49349" y2="80208"/>
                            <a14:foregroundMark x1="50260" y1="80208" x2="50260" y2="80208"/>
                            <a14:foregroundMark x1="33464" y1="88151" x2="33464" y2="88151"/>
                            <a14:foregroundMark x1="33464" y1="87240" x2="33464" y2="87240"/>
                            <a14:foregroundMark x1="33464" y1="76693" x2="47656" y2="86328"/>
                            <a14:foregroundMark x1="8724" y1="69531" x2="56510" y2="81120"/>
                            <a14:foregroundMark x1="37109" y1="89193" x2="4688" y2="57943"/>
                            <a14:foregroundMark x1="56380" y1="79036" x2="83464" y2="89193"/>
                            <a14:foregroundMark x1="57552" y1="93359" x2="24479" y2="95182"/>
                            <a14:foregroundMark x1="85938" y1="67578" x2="93099" y2="50130"/>
                            <a14:foregroundMark x1="88932" y1="46484" x2="38281" y2="9766"/>
                            <a14:foregroundMark x1="68490" y1="21224" x2="37109" y2="781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11046" y="4126364"/>
                <a:ext cx="153478" cy="15347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C4D780BB-2836-1F70-E4F6-193331F8E167}"/>
                </a:ext>
              </a:extLst>
            </p:cNvPr>
            <p:cNvGrpSpPr/>
            <p:nvPr/>
          </p:nvGrpSpPr>
          <p:grpSpPr>
            <a:xfrm>
              <a:off x="4665084" y="4002676"/>
              <a:ext cx="338575" cy="457200"/>
              <a:chOff x="4665084" y="4002676"/>
              <a:chExt cx="338575" cy="457200"/>
            </a:xfrm>
          </p:grpSpPr>
          <p:pic>
            <p:nvPicPr>
              <p:cNvPr id="1163" name="Graphic 1162" descr="Man in business attire">
                <a:extLst>
                  <a:ext uri="{FF2B5EF4-FFF2-40B4-BE49-F238E27FC236}">
                    <a16:creationId xmlns:a16="http://schemas.microsoft.com/office/drawing/2014/main" id="{0E9A26CB-0786-0584-9AD9-F4F3F1A68A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/>
              </a:stretch>
            </p:blipFill>
            <p:spPr>
              <a:xfrm>
                <a:off x="4665084" y="4002676"/>
                <a:ext cx="338575" cy="457200"/>
              </a:xfrm>
              <a:prstGeom prst="rect">
                <a:avLst/>
              </a:prstGeom>
            </p:spPr>
          </p:pic>
          <p:pic>
            <p:nvPicPr>
              <p:cNvPr id="1195" name="Picture 4" descr="2023 American Women Quarters Coin Bessie Coleman Uncirculated Reverse">
                <a:extLst>
                  <a:ext uri="{FF2B5EF4-FFF2-40B4-BE49-F238E27FC236}">
                    <a16:creationId xmlns:a16="http://schemas.microsoft.com/office/drawing/2014/main" id="{FAD314B2-B7AB-DABE-0B91-27E4222710C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8">
                <a:extLst>
                  <a:ext uri="{BEBA8EAE-BF5A-486C-A8C5-ECC9F3942E4B}">
                    <a14:imgProps xmlns:a14="http://schemas.microsoft.com/office/drawing/2010/main">
                      <a14:imgLayer r:embed="rId29">
                        <a14:imgEffect>
                          <a14:backgroundRemoval t="781" b="94922" l="4688" r="93099">
                            <a14:foregroundMark x1="22786" y1="61589" x2="22786" y2="61589"/>
                            <a14:foregroundMark x1="24609" y1="73047" x2="24609" y2="73047"/>
                            <a14:foregroundMark x1="47656" y1="80208" x2="47656" y2="80208"/>
                            <a14:foregroundMark x1="49349" y1="80208" x2="49349" y2="80208"/>
                            <a14:foregroundMark x1="50260" y1="80208" x2="50260" y2="80208"/>
                            <a14:foregroundMark x1="33464" y1="88151" x2="33464" y2="88151"/>
                            <a14:foregroundMark x1="33464" y1="87240" x2="33464" y2="87240"/>
                            <a14:foregroundMark x1="33464" y1="76693" x2="47656" y2="86328"/>
                            <a14:foregroundMark x1="8724" y1="69531" x2="56510" y2="81120"/>
                            <a14:foregroundMark x1="37109" y1="89193" x2="4688" y2="57943"/>
                            <a14:foregroundMark x1="56380" y1="79036" x2="83464" y2="89193"/>
                            <a14:foregroundMark x1="57552" y1="93359" x2="24479" y2="95182"/>
                            <a14:foregroundMark x1="85938" y1="67578" x2="93099" y2="50130"/>
                            <a14:foregroundMark x1="88932" y1="46484" x2="38281" y2="9766"/>
                            <a14:foregroundMark x1="68490" y1="21224" x2="37109" y2="781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06511" y="4220097"/>
                <a:ext cx="153478" cy="15347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20875A00-586F-0DE8-46EE-A5C7D112F917}"/>
                </a:ext>
              </a:extLst>
            </p:cNvPr>
            <p:cNvGrpSpPr/>
            <p:nvPr/>
          </p:nvGrpSpPr>
          <p:grpSpPr>
            <a:xfrm>
              <a:off x="4735136" y="4344340"/>
              <a:ext cx="337399" cy="457200"/>
              <a:chOff x="4720442" y="4342300"/>
              <a:chExt cx="337399" cy="457200"/>
            </a:xfrm>
          </p:grpSpPr>
          <p:pic>
            <p:nvPicPr>
              <p:cNvPr id="1168" name="Graphic 1167" descr="Man with facial hair">
                <a:extLst>
                  <a:ext uri="{FF2B5EF4-FFF2-40B4-BE49-F238E27FC236}">
                    <a16:creationId xmlns:a16="http://schemas.microsoft.com/office/drawing/2014/main" id="{0E0457D9-8B7C-B59F-5481-397CB5DE79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3"/>
                  </a:ext>
                </a:extLst>
              </a:blip>
              <a:stretch>
                <a:fillRect/>
              </a:stretch>
            </p:blipFill>
            <p:spPr>
              <a:xfrm>
                <a:off x="4720442" y="4342300"/>
                <a:ext cx="337399" cy="457200"/>
              </a:xfrm>
              <a:prstGeom prst="rect">
                <a:avLst/>
              </a:prstGeom>
            </p:spPr>
          </p:pic>
          <p:pic>
            <p:nvPicPr>
              <p:cNvPr id="1194" name="Picture 4" descr="2023 American Women Quarters Coin Bessie Coleman Uncirculated Reverse">
                <a:extLst>
                  <a:ext uri="{FF2B5EF4-FFF2-40B4-BE49-F238E27FC236}">
                    <a16:creationId xmlns:a16="http://schemas.microsoft.com/office/drawing/2014/main" id="{1BD94792-80B8-7E2A-2A25-91528095E01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8">
                <a:extLst>
                  <a:ext uri="{BEBA8EAE-BF5A-486C-A8C5-ECC9F3942E4B}">
                    <a14:imgProps xmlns:a14="http://schemas.microsoft.com/office/drawing/2010/main">
                      <a14:imgLayer r:embed="rId29">
                        <a14:imgEffect>
                          <a14:backgroundRemoval t="781" b="94922" l="4688" r="93099">
                            <a14:foregroundMark x1="22786" y1="61589" x2="22786" y2="61589"/>
                            <a14:foregroundMark x1="24609" y1="73047" x2="24609" y2="73047"/>
                            <a14:foregroundMark x1="47656" y1="80208" x2="47656" y2="80208"/>
                            <a14:foregroundMark x1="49349" y1="80208" x2="49349" y2="80208"/>
                            <a14:foregroundMark x1="50260" y1="80208" x2="50260" y2="80208"/>
                            <a14:foregroundMark x1="33464" y1="88151" x2="33464" y2="88151"/>
                            <a14:foregroundMark x1="33464" y1="87240" x2="33464" y2="87240"/>
                            <a14:foregroundMark x1="33464" y1="76693" x2="47656" y2="86328"/>
                            <a14:foregroundMark x1="8724" y1="69531" x2="56510" y2="81120"/>
                            <a14:foregroundMark x1="37109" y1="89193" x2="4688" y2="57943"/>
                            <a14:foregroundMark x1="56380" y1="79036" x2="83464" y2="89193"/>
                            <a14:foregroundMark x1="57552" y1="93359" x2="24479" y2="95182"/>
                            <a14:foregroundMark x1="85938" y1="67578" x2="93099" y2="50130"/>
                            <a14:foregroundMark x1="88932" y1="46484" x2="38281" y2="9766"/>
                            <a14:foregroundMark x1="68490" y1="21224" x2="37109" y2="781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28228" y="4552181"/>
                <a:ext cx="153478" cy="15347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A5C991BF-DE6C-24EB-F27C-E6E393069370}"/>
                </a:ext>
              </a:extLst>
            </p:cNvPr>
            <p:cNvGrpSpPr/>
            <p:nvPr/>
          </p:nvGrpSpPr>
          <p:grpSpPr>
            <a:xfrm>
              <a:off x="4490602" y="4568147"/>
              <a:ext cx="303196" cy="457200"/>
              <a:chOff x="4483854" y="4572940"/>
              <a:chExt cx="303196" cy="457200"/>
            </a:xfrm>
          </p:grpSpPr>
          <p:pic>
            <p:nvPicPr>
              <p:cNvPr id="1147" name="Graphic 1146" descr="A woman with ponytail hair">
                <a:extLst>
                  <a:ext uri="{FF2B5EF4-FFF2-40B4-BE49-F238E27FC236}">
                    <a16:creationId xmlns:a16="http://schemas.microsoft.com/office/drawing/2014/main" id="{BD9A1925-4531-15BF-6031-3693CB16AC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4483854" y="4572940"/>
                <a:ext cx="303196" cy="457200"/>
              </a:xfrm>
              <a:prstGeom prst="rect">
                <a:avLst/>
              </a:prstGeom>
            </p:spPr>
          </p:pic>
          <p:pic>
            <p:nvPicPr>
              <p:cNvPr id="1211" name="Picture 4" descr="2023 American Women Quarters Coin Bessie Coleman Uncirculated Reverse">
                <a:extLst>
                  <a:ext uri="{FF2B5EF4-FFF2-40B4-BE49-F238E27FC236}">
                    <a16:creationId xmlns:a16="http://schemas.microsoft.com/office/drawing/2014/main" id="{E30B8A40-30D4-DF78-29F1-72B3E3867BD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8">
                <a:extLst>
                  <a:ext uri="{BEBA8EAE-BF5A-486C-A8C5-ECC9F3942E4B}">
                    <a14:imgProps xmlns:a14="http://schemas.microsoft.com/office/drawing/2010/main">
                      <a14:imgLayer r:embed="rId29">
                        <a14:imgEffect>
                          <a14:backgroundRemoval t="781" b="94922" l="4688" r="93099">
                            <a14:foregroundMark x1="22786" y1="61589" x2="22786" y2="61589"/>
                            <a14:foregroundMark x1="24609" y1="73047" x2="24609" y2="73047"/>
                            <a14:foregroundMark x1="47656" y1="80208" x2="47656" y2="80208"/>
                            <a14:foregroundMark x1="49349" y1="80208" x2="49349" y2="80208"/>
                            <a14:foregroundMark x1="50260" y1="80208" x2="50260" y2="80208"/>
                            <a14:foregroundMark x1="33464" y1="88151" x2="33464" y2="88151"/>
                            <a14:foregroundMark x1="33464" y1="87240" x2="33464" y2="87240"/>
                            <a14:foregroundMark x1="33464" y1="76693" x2="47656" y2="86328"/>
                            <a14:foregroundMark x1="8724" y1="69531" x2="56510" y2="81120"/>
                            <a14:foregroundMark x1="37109" y1="89193" x2="4688" y2="57943"/>
                            <a14:foregroundMark x1="56380" y1="79036" x2="83464" y2="89193"/>
                            <a14:foregroundMark x1="57552" y1="93359" x2="24479" y2="95182"/>
                            <a14:foregroundMark x1="85938" y1="67578" x2="93099" y2="50130"/>
                            <a14:foregroundMark x1="88932" y1="46484" x2="38281" y2="9766"/>
                            <a14:foregroundMark x1="68490" y1="21224" x2="37109" y2="781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508079" y="4846907"/>
                <a:ext cx="153478" cy="15347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838B0F3E-8DEB-FC3B-1D4D-34DB1139B8CE}"/>
                </a:ext>
              </a:extLst>
            </p:cNvPr>
            <p:cNvGrpSpPr/>
            <p:nvPr/>
          </p:nvGrpSpPr>
          <p:grpSpPr>
            <a:xfrm>
              <a:off x="6515901" y="4017039"/>
              <a:ext cx="435429" cy="457200"/>
              <a:chOff x="6515901" y="4017039"/>
              <a:chExt cx="435429" cy="457200"/>
            </a:xfrm>
          </p:grpSpPr>
          <p:pic>
            <p:nvPicPr>
              <p:cNvPr id="1156" name="Graphic 1155" descr="Woman with a prosthetic arm">
                <a:extLst>
                  <a:ext uri="{FF2B5EF4-FFF2-40B4-BE49-F238E27FC236}">
                    <a16:creationId xmlns:a16="http://schemas.microsoft.com/office/drawing/2014/main" id="{14195BAD-E0F8-65C9-92ED-82995D06DE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7"/>
                  </a:ext>
                </a:extLst>
              </a:blip>
              <a:stretch>
                <a:fillRect/>
              </a:stretch>
            </p:blipFill>
            <p:spPr>
              <a:xfrm>
                <a:off x="6515901" y="4017039"/>
                <a:ext cx="435429" cy="457200"/>
              </a:xfrm>
              <a:prstGeom prst="rect">
                <a:avLst/>
              </a:prstGeom>
            </p:spPr>
          </p:pic>
          <p:pic>
            <p:nvPicPr>
              <p:cNvPr id="1028" name="Picture 4" descr="2023 American Women Quarters Coin Bessie Coleman Uncirculated Reverse">
                <a:extLst>
                  <a:ext uri="{FF2B5EF4-FFF2-40B4-BE49-F238E27FC236}">
                    <a16:creationId xmlns:a16="http://schemas.microsoft.com/office/drawing/2014/main" id="{595C83F3-299C-2DA6-106A-D03C5E76FD2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8">
                <a:extLst>
                  <a:ext uri="{BEBA8EAE-BF5A-486C-A8C5-ECC9F3942E4B}">
                    <a14:imgProps xmlns:a14="http://schemas.microsoft.com/office/drawing/2010/main">
                      <a14:imgLayer r:embed="rId29">
                        <a14:imgEffect>
                          <a14:backgroundRemoval t="781" b="94922" l="4688" r="93099">
                            <a14:foregroundMark x1="22786" y1="61589" x2="22786" y2="61589"/>
                            <a14:foregroundMark x1="24609" y1="73047" x2="24609" y2="73047"/>
                            <a14:foregroundMark x1="47656" y1="80208" x2="47656" y2="80208"/>
                            <a14:foregroundMark x1="49349" y1="80208" x2="49349" y2="80208"/>
                            <a14:foregroundMark x1="50260" y1="80208" x2="50260" y2="80208"/>
                            <a14:foregroundMark x1="33464" y1="88151" x2="33464" y2="88151"/>
                            <a14:foregroundMark x1="33464" y1="87240" x2="33464" y2="87240"/>
                            <a14:foregroundMark x1="33464" y1="76693" x2="47656" y2="86328"/>
                            <a14:foregroundMark x1="8724" y1="69531" x2="56510" y2="81120"/>
                            <a14:foregroundMark x1="37109" y1="89193" x2="4688" y2="57943"/>
                            <a14:foregroundMark x1="56380" y1="79036" x2="83464" y2="89193"/>
                            <a14:foregroundMark x1="57552" y1="93359" x2="24479" y2="95182"/>
                            <a14:foregroundMark x1="85938" y1="67578" x2="93099" y2="50130"/>
                            <a14:foregroundMark x1="88932" y1="46484" x2="38281" y2="9766"/>
                            <a14:foregroundMark x1="68490" y1="21224" x2="37109" y2="781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629893" y="4249316"/>
                <a:ext cx="153478" cy="15347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pic>
        <p:nvPicPr>
          <p:cNvPr id="105" name="Picture 104" descr="A large group of people&#10;&#10;Description automatically generated with medium confidence">
            <a:extLst>
              <a:ext uri="{FF2B5EF4-FFF2-40B4-BE49-F238E27FC236}">
                <a16:creationId xmlns:a16="http://schemas.microsoft.com/office/drawing/2014/main" id="{48FE4BA8-572E-638D-9E4B-50CBA416B1BE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26" y="2336471"/>
            <a:ext cx="3505234" cy="4156404"/>
          </a:xfrm>
          <a:prstGeom prst="rect">
            <a:avLst/>
          </a:prstGeom>
        </p:spPr>
      </p:pic>
      <p:sp>
        <p:nvSpPr>
          <p:cNvPr id="107" name="TextBox 106">
            <a:extLst>
              <a:ext uri="{FF2B5EF4-FFF2-40B4-BE49-F238E27FC236}">
                <a16:creationId xmlns:a16="http://schemas.microsoft.com/office/drawing/2014/main" id="{58169B67-937E-8C7F-7871-A72EDC9BDA73}"/>
              </a:ext>
            </a:extLst>
          </p:cNvPr>
          <p:cNvSpPr txBox="1"/>
          <p:nvPr/>
        </p:nvSpPr>
        <p:spPr>
          <a:xfrm>
            <a:off x="927370" y="1828913"/>
            <a:ext cx="1074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user base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EA5317A8-DD0C-419C-F783-7FA13DFF1003}"/>
              </a:ext>
            </a:extLst>
          </p:cNvPr>
          <p:cNvSpPr txBox="1"/>
          <p:nvPr/>
        </p:nvSpPr>
        <p:spPr>
          <a:xfrm>
            <a:off x="5489460" y="1828703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sample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02662BF8-3557-CE5E-CD55-99139D107A5E}"/>
              </a:ext>
            </a:extLst>
          </p:cNvPr>
          <p:cNvSpPr txBox="1"/>
          <p:nvPr/>
        </p:nvSpPr>
        <p:spPr>
          <a:xfrm>
            <a:off x="4343560" y="5581867"/>
            <a:ext cx="3028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split into groups based on coin</a:t>
            </a:r>
          </a:p>
        </p:txBody>
      </p:sp>
    </p:spTree>
    <p:extLst>
      <p:ext uri="{BB962C8B-B14F-4D97-AF65-F5344CB8AC3E}">
        <p14:creationId xmlns:p14="http://schemas.microsoft.com/office/powerpoint/2010/main" val="3618135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3.33333E-6 L 0.125 3.33333E-6 C 0.18099 3.33333E-6 0.25 0.06342 0.25 0.11527 L 0.25 0.23055 " pathEditMode="relative" rAng="0" ptsTypes="AAAA">
                                      <p:cBhvr>
                                        <p:cTn id="6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11528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25 0 C 0.181 0 0.25 -0.069 0.25 -0.125 L 0.25 -0.25 E" pathEditMode="relative" ptsTypes="">
                                      <p:cBhvr>
                                        <p:cTn id="8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231</TotalTime>
  <Words>2860</Words>
  <Application>Microsoft Office PowerPoint</Application>
  <PresentationFormat>Widescreen</PresentationFormat>
  <Paragraphs>533</Paragraphs>
  <Slides>60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5" baseType="lpstr">
      <vt:lpstr>Aptos</vt:lpstr>
      <vt:lpstr>Aptos Display</vt:lpstr>
      <vt:lpstr>Arial</vt:lpstr>
      <vt:lpstr>Cambria Math</vt:lpstr>
      <vt:lpstr>Office Theme</vt:lpstr>
      <vt:lpstr>MS&amp;E228: Lecture 2 Causality via Experiments</vt:lpstr>
      <vt:lpstr>PowerPoint Presentation</vt:lpstr>
      <vt:lpstr>PowerPoint Presentation</vt:lpstr>
      <vt:lpstr>The Basics of A/B Testing</vt:lpstr>
      <vt:lpstr>The Mechanics</vt:lpstr>
      <vt:lpstr>A/B Testing</vt:lpstr>
      <vt:lpstr>A/B Testing</vt:lpstr>
      <vt:lpstr>A/B Testing</vt:lpstr>
      <vt:lpstr>A/B Testing</vt:lpstr>
      <vt:lpstr>A/B Testing</vt:lpstr>
      <vt:lpstr>A/B Testing</vt:lpstr>
      <vt:lpstr>A/B Testing</vt:lpstr>
      <vt:lpstr>A/B Testing</vt:lpstr>
      <vt:lpstr>A/B Testing</vt:lpstr>
      <vt:lpstr>A/B Testing</vt:lpstr>
      <vt:lpstr>A/B Testing</vt:lpstr>
      <vt:lpstr>A/B Testing</vt:lpstr>
      <vt:lpstr>A Brief History of Experimentation</vt:lpstr>
      <vt:lpstr>RCTs are the gold standard for measuring the “causal effect” of a “treatment” on an “outcome”</vt:lpstr>
      <vt:lpstr>Causality</vt:lpstr>
      <vt:lpstr>Goal #1: Mathematical Definition of Causality</vt:lpstr>
      <vt:lpstr>Causal Effect</vt:lpstr>
      <vt:lpstr>Causal Effect</vt:lpstr>
      <vt:lpstr>Causal Effect</vt:lpstr>
      <vt:lpstr>Causality via Potential Outcomes</vt:lpstr>
      <vt:lpstr>Causality via Potential Outcomes</vt:lpstr>
      <vt:lpstr>Average causal effect (ATE) δ≔E[Y^((1) )-Y^((0) ) ]  </vt:lpstr>
      <vt:lpstr>Treatment Assignment and Observed Data</vt:lpstr>
      <vt:lpstr>Randomization implies Y|D=0∼Y^((0) ) Y|D=1∼Y^((1) )</vt:lpstr>
      <vt:lpstr>Aggregate differences between groups E[Y│D=1]-E[Y|D=0]  Equal aggregate causal effect E[Y^((1) )-Y^((0) ) ]</vt:lpstr>
      <vt:lpstr>Historical Data</vt:lpstr>
      <vt:lpstr>Historical Data</vt:lpstr>
      <vt:lpstr>Historical Data</vt:lpstr>
      <vt:lpstr>Historical Data</vt:lpstr>
      <vt:lpstr>Historical Data</vt:lpstr>
      <vt:lpstr>Identification of ATE in RCTs</vt:lpstr>
      <vt:lpstr>Limitations of RCTs</vt:lpstr>
      <vt:lpstr>Externalities, Stability and Equilibrium Effects</vt:lpstr>
      <vt:lpstr>Ethical, Practical and Generalizability Concerns</vt:lpstr>
      <vt:lpstr>Statistics</vt:lpstr>
      <vt:lpstr>Statistics</vt:lpstr>
      <vt:lpstr>Statistics</vt:lpstr>
      <vt:lpstr>Statistics</vt:lpstr>
      <vt:lpstr>Statistics</vt:lpstr>
      <vt:lpstr>Statistics</vt:lpstr>
      <vt:lpstr>More formally</vt:lpstr>
      <vt:lpstr>Proof Sketch</vt:lpstr>
      <vt:lpstr>Variance estimate</vt:lpstr>
      <vt:lpstr>Confidence Interval</vt:lpstr>
      <vt:lpstr>Confidence Interval</vt:lpstr>
      <vt:lpstr>Relative effect</vt:lpstr>
      <vt:lpstr>Example: Pfizer Vaccine</vt:lpstr>
      <vt:lpstr>Approximate Confidence Interval</vt:lpstr>
      <vt:lpstr>Pre-Treatment Covariates</vt:lpstr>
      <vt:lpstr>Pre-Treatment Covariates</vt:lpstr>
      <vt:lpstr>Identification of CATE under Random Assignment</vt:lpstr>
      <vt:lpstr>If we only care about ATE are co-variates useful?</vt:lpstr>
      <vt:lpstr>Co-variates for Sanity Check</vt:lpstr>
      <vt:lpstr>Co-variates for Precision</vt:lpstr>
      <vt:lpstr>Is this consistent?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Vasilis Syrgkanis</dc:creator>
  <cp:lastModifiedBy>Vasilis Syrgkanis</cp:lastModifiedBy>
  <cp:revision>16</cp:revision>
  <dcterms:created xsi:type="dcterms:W3CDTF">2025-01-09T19:15:28Z</dcterms:created>
  <dcterms:modified xsi:type="dcterms:W3CDTF">2025-01-16T20:18:15Z</dcterms:modified>
</cp:coreProperties>
</file>